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85"/>
  </p:notesMasterIdLst>
  <p:sldIdLst>
    <p:sldId id="256" r:id="rId2"/>
    <p:sldId id="346" r:id="rId3"/>
    <p:sldId id="257"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83" r:id="rId20"/>
    <p:sldId id="289" r:id="rId21"/>
    <p:sldId id="275" r:id="rId22"/>
    <p:sldId id="276" r:id="rId23"/>
    <p:sldId id="277" r:id="rId24"/>
    <p:sldId id="278" r:id="rId25"/>
    <p:sldId id="279" r:id="rId26"/>
    <p:sldId id="280" r:id="rId27"/>
    <p:sldId id="281" r:id="rId28"/>
    <p:sldId id="282" r:id="rId29"/>
    <p:sldId id="284" r:id="rId30"/>
    <p:sldId id="285" r:id="rId31"/>
    <p:sldId id="286" r:id="rId32"/>
    <p:sldId id="287" r:id="rId33"/>
    <p:sldId id="292" r:id="rId34"/>
    <p:sldId id="293" r:id="rId35"/>
    <p:sldId id="294" r:id="rId36"/>
    <p:sldId id="295" r:id="rId37"/>
    <p:sldId id="297" r:id="rId38"/>
    <p:sldId id="296"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7" r:id="rId57"/>
    <p:sldId id="315" r:id="rId58"/>
    <p:sldId id="316" r:id="rId59"/>
    <p:sldId id="318" r:id="rId60"/>
    <p:sldId id="319" r:id="rId61"/>
    <p:sldId id="320" r:id="rId62"/>
    <p:sldId id="322" r:id="rId63"/>
    <p:sldId id="324" r:id="rId64"/>
    <p:sldId id="323" r:id="rId65"/>
    <p:sldId id="325" r:id="rId66"/>
    <p:sldId id="326" r:id="rId67"/>
    <p:sldId id="327" r:id="rId68"/>
    <p:sldId id="328" r:id="rId69"/>
    <p:sldId id="329" r:id="rId70"/>
    <p:sldId id="330" r:id="rId71"/>
    <p:sldId id="337" r:id="rId72"/>
    <p:sldId id="338" r:id="rId73"/>
    <p:sldId id="331" r:id="rId74"/>
    <p:sldId id="332" r:id="rId75"/>
    <p:sldId id="339" r:id="rId76"/>
    <p:sldId id="333" r:id="rId77"/>
    <p:sldId id="334" r:id="rId78"/>
    <p:sldId id="340" r:id="rId79"/>
    <p:sldId id="341" r:id="rId80"/>
    <p:sldId id="342" r:id="rId81"/>
    <p:sldId id="343" r:id="rId82"/>
    <p:sldId id="344" r:id="rId83"/>
    <p:sldId id="345" r:id="rId84"/>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47" d="100"/>
          <a:sy n="47" d="100"/>
        </p:scale>
        <p:origin x="-1349"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710F0F2-FC78-4AE9-AF1F-310DB08358A9}" type="datetimeFigureOut">
              <a:rPr lang="ar-EG" smtClean="0"/>
              <a:pPr/>
              <a:t>03/08/1438</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89E5569-C6A7-4135-9D49-876EDDF16AD9}"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363B0C2-EAE5-47B2-A293-22429A29E338}" type="datetimeFigureOut">
              <a:rPr lang="ar-EG" smtClean="0"/>
              <a:pPr/>
              <a:t>03/08/1438</a:t>
            </a:fld>
            <a:endParaRPr lang="ar-EG"/>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EG"/>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38E9CC0-FE6D-4EE4-BAA8-5F0B043A0975}" type="slidenum">
              <a:rPr lang="ar-EG" smtClean="0"/>
              <a:pPr/>
              <a:t>‹#›</a:t>
            </a:fld>
            <a:endParaRPr lang="ar-EG"/>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63B0C2-EAE5-47B2-A293-22429A29E338}" type="datetimeFigureOut">
              <a:rPr lang="ar-EG" smtClean="0"/>
              <a:pPr/>
              <a:t>03/08/1438</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38E9CC0-FE6D-4EE4-BAA8-5F0B043A0975}"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363B0C2-EAE5-47B2-A293-22429A29E338}" type="datetimeFigureOut">
              <a:rPr lang="ar-EG" smtClean="0"/>
              <a:pPr/>
              <a:t>03/08/1438</a:t>
            </a:fld>
            <a:endParaRPr lang="ar-EG"/>
          </a:p>
        </p:txBody>
      </p:sp>
      <p:sp>
        <p:nvSpPr>
          <p:cNvPr id="5" name="Footer Placeholder 4"/>
          <p:cNvSpPr>
            <a:spLocks noGrp="1"/>
          </p:cNvSpPr>
          <p:nvPr>
            <p:ph type="ftr" sz="quarter" idx="11"/>
          </p:nvPr>
        </p:nvSpPr>
        <p:spPr>
          <a:xfrm>
            <a:off x="457201" y="6248207"/>
            <a:ext cx="5573483" cy="365125"/>
          </a:xfrm>
        </p:spPr>
        <p:txBody>
          <a:bodyPr/>
          <a:lstStyle/>
          <a:p>
            <a:endParaRPr lang="ar-EG"/>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38E9CC0-FE6D-4EE4-BAA8-5F0B043A0975}" type="slidenum">
              <a:rPr lang="ar-EG" smtClean="0"/>
              <a:pPr/>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363B0C2-EAE5-47B2-A293-22429A29E338}" type="datetimeFigureOut">
              <a:rPr lang="ar-EG" smtClean="0"/>
              <a:pPr/>
              <a:t>03/08/1438</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38E9CC0-FE6D-4EE4-BAA8-5F0B043A0975}" type="slidenum">
              <a:rPr lang="ar-EG" smtClean="0"/>
              <a:pPr/>
              <a:t>‹#›</a:t>
            </a:fld>
            <a:endParaRPr lang="ar-EG"/>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363B0C2-EAE5-47B2-A293-22429A29E338}" type="datetimeFigureOut">
              <a:rPr lang="ar-EG" smtClean="0"/>
              <a:pPr/>
              <a:t>03/08/1438</a:t>
            </a:fld>
            <a:endParaRPr lang="ar-EG"/>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38E9CC0-FE6D-4EE4-BAA8-5F0B043A0975}" type="slidenum">
              <a:rPr lang="ar-EG" smtClean="0"/>
              <a:pPr/>
              <a:t>‹#›</a:t>
            </a:fld>
            <a:endParaRPr lang="ar-EG"/>
          </a:p>
        </p:txBody>
      </p:sp>
      <p:sp>
        <p:nvSpPr>
          <p:cNvPr id="14" name="Footer Placeholder 13"/>
          <p:cNvSpPr>
            <a:spLocks noGrp="1"/>
          </p:cNvSpPr>
          <p:nvPr>
            <p:ph type="ftr" sz="quarter" idx="12"/>
          </p:nvPr>
        </p:nvSpPr>
        <p:spPr/>
        <p:txBody>
          <a:bodyPr/>
          <a:lstStyle/>
          <a:p>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363B0C2-EAE5-47B2-A293-22429A29E338}" type="datetimeFigureOut">
              <a:rPr lang="ar-EG" smtClean="0"/>
              <a:pPr/>
              <a:t>03/08/1438</a:t>
            </a:fld>
            <a:endParaRPr lang="ar-EG"/>
          </a:p>
        </p:txBody>
      </p:sp>
      <p:sp>
        <p:nvSpPr>
          <p:cNvPr id="10" name="Slide Number Placeholder 9"/>
          <p:cNvSpPr>
            <a:spLocks noGrp="1"/>
          </p:cNvSpPr>
          <p:nvPr>
            <p:ph type="sldNum" sz="quarter" idx="16"/>
          </p:nvPr>
        </p:nvSpPr>
        <p:spPr/>
        <p:txBody>
          <a:bodyPr rtlCol="0"/>
          <a:lstStyle/>
          <a:p>
            <a:fld id="{F38E9CC0-FE6D-4EE4-BAA8-5F0B043A0975}" type="slidenum">
              <a:rPr lang="ar-EG" smtClean="0"/>
              <a:pPr/>
              <a:t>‹#›</a:t>
            </a:fld>
            <a:endParaRPr lang="ar-EG"/>
          </a:p>
        </p:txBody>
      </p:sp>
      <p:sp>
        <p:nvSpPr>
          <p:cNvPr id="12" name="Footer Placeholder 11"/>
          <p:cNvSpPr>
            <a:spLocks noGrp="1"/>
          </p:cNvSpPr>
          <p:nvPr>
            <p:ph type="ftr" sz="quarter" idx="17"/>
          </p:nvPr>
        </p:nvSpPr>
        <p:spPr/>
        <p:txBody>
          <a:bodyPr rtlCol="0"/>
          <a:lstStyle/>
          <a:p>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363B0C2-EAE5-47B2-A293-22429A29E338}" type="datetimeFigureOut">
              <a:rPr lang="ar-EG" smtClean="0"/>
              <a:pPr/>
              <a:t>03/08/1438</a:t>
            </a:fld>
            <a:endParaRPr lang="ar-EG"/>
          </a:p>
        </p:txBody>
      </p:sp>
      <p:sp>
        <p:nvSpPr>
          <p:cNvPr id="12" name="Slide Number Placeholder 11"/>
          <p:cNvSpPr>
            <a:spLocks noGrp="1"/>
          </p:cNvSpPr>
          <p:nvPr>
            <p:ph type="sldNum" sz="quarter" idx="16"/>
          </p:nvPr>
        </p:nvSpPr>
        <p:spPr/>
        <p:txBody>
          <a:bodyPr rtlCol="0"/>
          <a:lstStyle/>
          <a:p>
            <a:fld id="{F38E9CC0-FE6D-4EE4-BAA8-5F0B043A0975}" type="slidenum">
              <a:rPr lang="ar-EG" smtClean="0"/>
              <a:pPr/>
              <a:t>‹#›</a:t>
            </a:fld>
            <a:endParaRPr lang="ar-EG"/>
          </a:p>
        </p:txBody>
      </p:sp>
      <p:sp>
        <p:nvSpPr>
          <p:cNvPr id="14" name="Footer Placeholder 13"/>
          <p:cNvSpPr>
            <a:spLocks noGrp="1"/>
          </p:cNvSpPr>
          <p:nvPr>
            <p:ph type="ftr" sz="quarter" idx="17"/>
          </p:nvPr>
        </p:nvSpPr>
        <p:spPr/>
        <p:txBody>
          <a:bodyPr rtlCol="0"/>
          <a:lstStyle/>
          <a:p>
            <a:endParaRPr lang="ar-EG"/>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63B0C2-EAE5-47B2-A293-22429A29E338}" type="datetimeFigureOut">
              <a:rPr lang="ar-EG" smtClean="0"/>
              <a:pPr/>
              <a:t>03/08/1438</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38E9CC0-FE6D-4EE4-BAA8-5F0B043A0975}"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3B0C2-EAE5-47B2-A293-22429A29E338}" type="datetimeFigureOut">
              <a:rPr lang="ar-EG" smtClean="0"/>
              <a:pPr/>
              <a:t>03/08/1438</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38E9CC0-FE6D-4EE4-BAA8-5F0B043A0975}"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363B0C2-EAE5-47B2-A293-22429A29E338}" type="datetimeFigureOut">
              <a:rPr lang="ar-EG" smtClean="0"/>
              <a:pPr/>
              <a:t>03/08/1438</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38E9CC0-FE6D-4EE4-BAA8-5F0B043A0975}" type="slidenum">
              <a:rPr lang="ar-EG" smtClean="0"/>
              <a:pPr/>
              <a:t>‹#›</a:t>
            </a:fld>
            <a:endParaRPr lang="ar-EG"/>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363B0C2-EAE5-47B2-A293-22429A29E338}" type="datetimeFigureOut">
              <a:rPr lang="ar-EG" smtClean="0"/>
              <a:pPr/>
              <a:t>03/08/1438</a:t>
            </a:fld>
            <a:endParaRPr lang="ar-EG"/>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38E9CC0-FE6D-4EE4-BAA8-5F0B043A0975}" type="slidenum">
              <a:rPr lang="ar-EG" smtClean="0"/>
              <a:pPr/>
              <a:t>‹#›</a:t>
            </a:fld>
            <a:endParaRPr lang="ar-EG"/>
          </a:p>
        </p:txBody>
      </p:sp>
      <p:sp>
        <p:nvSpPr>
          <p:cNvPr id="14" name="Footer Placeholder 13"/>
          <p:cNvSpPr>
            <a:spLocks noGrp="1"/>
          </p:cNvSpPr>
          <p:nvPr>
            <p:ph type="ftr" sz="quarter" idx="12"/>
          </p:nvPr>
        </p:nvSpPr>
        <p:spPr>
          <a:xfrm>
            <a:off x="1600200" y="6248206"/>
            <a:ext cx="4572000" cy="365125"/>
          </a:xfrm>
        </p:spPr>
        <p:txBody>
          <a:bodyPr rtlCol="0"/>
          <a:lstStyle/>
          <a:p>
            <a:endParaRPr lang="ar-EG"/>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363B0C2-EAE5-47B2-A293-22429A29E338}" type="datetimeFigureOut">
              <a:rPr lang="ar-EG" smtClean="0"/>
              <a:pPr/>
              <a:t>03/08/1438</a:t>
            </a:fld>
            <a:endParaRPr lang="ar-EG"/>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EG"/>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38E9CC0-FE6D-4EE4-BAA8-5F0B043A0975}"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journal.frontiersin.org/article/10.3389/fncel.2014.00170/ful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journal.frontiersin.org/article/10.3389/fncel.2014.00170/ful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rtl="0"/>
            <a:r>
              <a:rPr lang="en-US" b="1" dirty="0"/>
              <a:t>The neuroprotective effects </a:t>
            </a:r>
            <a:r>
              <a:rPr lang="en-US" b="1" dirty="0" smtClean="0"/>
              <a:t>of </a:t>
            </a:r>
            <a:r>
              <a:rPr lang="en-US" b="1" dirty="0"/>
              <a:t>exercise on rotenone-treated rat model of Parkinson's disease </a:t>
            </a:r>
            <a:r>
              <a:rPr lang="en-US" b="1" dirty="0" smtClean="0"/>
              <a:t/>
            </a:r>
            <a:br>
              <a:rPr lang="en-US" b="1" dirty="0" smtClean="0"/>
            </a:br>
            <a:endParaRPr lang="en-US" dirty="0"/>
          </a:p>
        </p:txBody>
      </p:sp>
      <p:sp>
        <p:nvSpPr>
          <p:cNvPr id="3" name="Subtitle 2"/>
          <p:cNvSpPr>
            <a:spLocks noGrp="1"/>
          </p:cNvSpPr>
          <p:nvPr>
            <p:ph type="subTitle" idx="1"/>
          </p:nvPr>
        </p:nvSpPr>
        <p:spPr/>
        <p:txBody>
          <a:bodyPr/>
          <a:lstStyle/>
          <a:p>
            <a:endParaRPr lang="ar-E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Brain stem connections of basal ganglia</a:t>
            </a:r>
            <a:endParaRPr lang="ar-EG" dirty="0"/>
          </a:p>
        </p:txBody>
      </p:sp>
      <p:sp>
        <p:nvSpPr>
          <p:cNvPr id="3" name="Content Placeholder 2"/>
          <p:cNvSpPr>
            <a:spLocks noGrp="1"/>
          </p:cNvSpPr>
          <p:nvPr>
            <p:ph sz="quarter" idx="1"/>
          </p:nvPr>
        </p:nvSpPr>
        <p:spPr/>
        <p:txBody>
          <a:bodyPr/>
          <a:lstStyle/>
          <a:p>
            <a:pPr algn="l" rtl="0"/>
            <a:r>
              <a:rPr lang="en-US" dirty="0" smtClean="0"/>
              <a:t>Fibers from </a:t>
            </a:r>
            <a:r>
              <a:rPr lang="en-US" dirty="0" err="1" smtClean="0"/>
              <a:t>Gpi</a:t>
            </a:r>
            <a:r>
              <a:rPr lang="en-US" dirty="0" smtClean="0"/>
              <a:t> </a:t>
            </a:r>
            <a:r>
              <a:rPr lang="en-US" dirty="0" smtClean="0">
                <a:sym typeface="Wingdings" pitchFamily="2" charset="2"/>
              </a:rPr>
              <a:t>PPN (</a:t>
            </a:r>
            <a:r>
              <a:rPr lang="en-US" dirty="0" err="1" smtClean="0">
                <a:sym typeface="Wingdings" pitchFamily="2" charset="2"/>
              </a:rPr>
              <a:t>pedunculopontine</a:t>
            </a:r>
            <a:r>
              <a:rPr lang="en-US" dirty="0" smtClean="0">
                <a:sym typeface="Wingdings" pitchFamily="2" charset="2"/>
              </a:rPr>
              <a:t> nuclei, part of reticular formation)  brain stem and spinal cord.</a:t>
            </a:r>
          </a:p>
          <a:p>
            <a:pPr algn="l" rtl="0"/>
            <a:r>
              <a:rPr lang="en-US" dirty="0" smtClean="0">
                <a:sym typeface="Wingdings" pitchFamily="2" charset="2"/>
              </a:rPr>
              <a:t>Vestibular Nucleus, Red Nucleus &amp; Inferior </a:t>
            </a:r>
            <a:r>
              <a:rPr lang="en-US" dirty="0" err="1" smtClean="0">
                <a:sym typeface="Wingdings" pitchFamily="2" charset="2"/>
              </a:rPr>
              <a:t>Olivary</a:t>
            </a:r>
            <a:r>
              <a:rPr lang="en-US" dirty="0" smtClean="0">
                <a:sym typeface="Wingdings" pitchFamily="2" charset="2"/>
              </a:rPr>
              <a:t> Nucleus receive projections </a:t>
            </a:r>
            <a:r>
              <a:rPr lang="en-US" dirty="0" err="1" smtClean="0">
                <a:sym typeface="Wingdings" pitchFamily="2" charset="2"/>
              </a:rPr>
              <a:t>fom</a:t>
            </a:r>
            <a:r>
              <a:rPr lang="en-US" dirty="0" smtClean="0">
                <a:sym typeface="Wingdings" pitchFamily="2" charset="2"/>
              </a:rPr>
              <a:t> </a:t>
            </a:r>
            <a:r>
              <a:rPr lang="en-US" dirty="0" err="1" smtClean="0">
                <a:sym typeface="Wingdings" pitchFamily="2" charset="2"/>
              </a:rPr>
              <a:t>GPi</a:t>
            </a:r>
            <a:r>
              <a:rPr lang="en-US" dirty="0" smtClean="0">
                <a:sym typeface="Wingdings" pitchFamily="2" charset="2"/>
              </a:rPr>
              <a:t> then to the spinal cord  through </a:t>
            </a:r>
            <a:r>
              <a:rPr lang="en-US" dirty="0" err="1" smtClean="0">
                <a:sym typeface="Wingdings" pitchFamily="2" charset="2"/>
              </a:rPr>
              <a:t>extrapyramidal</a:t>
            </a:r>
            <a:r>
              <a:rPr lang="en-US" dirty="0" smtClean="0">
                <a:sym typeface="Wingdings" pitchFamily="2" charset="2"/>
              </a:rPr>
              <a:t> tracts.</a:t>
            </a:r>
            <a:endParaRPr lang="ar-E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Basal Ganglia connections</a:t>
            </a:r>
            <a:endParaRPr lang="ar-EG" dirty="0"/>
          </a:p>
        </p:txBody>
      </p:sp>
      <p:pic>
        <p:nvPicPr>
          <p:cNvPr id="1026" name="Picture 2" descr="C:\Users\dina\Desktop\female repro image\image294.jpg"/>
          <p:cNvPicPr>
            <a:picLocks noGrp="1" noChangeAspect="1" noChangeArrowheads="1"/>
          </p:cNvPicPr>
          <p:nvPr>
            <p:ph sz="quarter" idx="1"/>
          </p:nvPr>
        </p:nvPicPr>
        <p:blipFill>
          <a:blip r:embed="rId2"/>
          <a:srcRect/>
          <a:stretch>
            <a:fillRect/>
          </a:stretch>
        </p:blipFill>
        <p:spPr bwMode="auto">
          <a:xfrm>
            <a:off x="857224" y="1482947"/>
            <a:ext cx="7215238" cy="476046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Basal Ganglia Pathways</a:t>
            </a:r>
            <a:endParaRPr lang="ar-EG" dirty="0"/>
          </a:p>
        </p:txBody>
      </p:sp>
      <p:sp>
        <p:nvSpPr>
          <p:cNvPr id="3" name="Content Placeholder 2"/>
          <p:cNvSpPr>
            <a:spLocks noGrp="1"/>
          </p:cNvSpPr>
          <p:nvPr>
            <p:ph sz="quarter" idx="1"/>
          </p:nvPr>
        </p:nvSpPr>
        <p:spPr/>
        <p:txBody>
          <a:bodyPr>
            <a:normAutofit/>
          </a:bodyPr>
          <a:lstStyle/>
          <a:p>
            <a:pPr marL="514350" indent="-514350" algn="ctr" rtl="0">
              <a:buAutoNum type="alphaLcParenR"/>
            </a:pPr>
            <a:r>
              <a:rPr lang="en-US" b="1" u="sng" dirty="0" smtClean="0"/>
              <a:t>Direct pathway</a:t>
            </a:r>
          </a:p>
          <a:p>
            <a:pPr marL="514350" indent="-514350" algn="l" rtl="0"/>
            <a:r>
              <a:rPr lang="en-US" dirty="0" smtClean="0"/>
              <a:t>Activated by binding of dopamine to</a:t>
            </a:r>
            <a:r>
              <a:rPr lang="en-US" b="1" dirty="0" smtClean="0"/>
              <a:t> D1 receptors </a:t>
            </a:r>
            <a:r>
              <a:rPr lang="en-US" dirty="0" smtClean="0"/>
              <a:t>in the striatum.</a:t>
            </a:r>
          </a:p>
          <a:p>
            <a:pPr marL="514350" indent="-514350" algn="l" rtl="0"/>
            <a:r>
              <a:rPr lang="en-US" dirty="0" smtClean="0"/>
              <a:t>Direct inhibition of basal ganglia output to motor thalamus (</a:t>
            </a:r>
            <a:r>
              <a:rPr lang="en-US" dirty="0" err="1" smtClean="0"/>
              <a:t>inibitory</a:t>
            </a:r>
            <a:r>
              <a:rPr lang="en-US" dirty="0" smtClean="0"/>
              <a:t> output)</a:t>
            </a:r>
          </a:p>
          <a:p>
            <a:pPr marL="514350" indent="-514350" algn="l" rtl="0"/>
            <a:r>
              <a:rPr lang="en-US" dirty="0" err="1" smtClean="0"/>
              <a:t>Disinhibition</a:t>
            </a:r>
            <a:r>
              <a:rPr lang="en-US" dirty="0" smtClean="0"/>
              <a:t> of motor thalamus </a:t>
            </a:r>
            <a:r>
              <a:rPr lang="en-US" dirty="0" smtClean="0">
                <a:sym typeface="Wingdings" pitchFamily="2" charset="2"/>
              </a:rPr>
              <a:t>promote movement.</a:t>
            </a:r>
          </a:p>
          <a:p>
            <a:pPr marL="514350" indent="-514350" algn="l" rtl="0"/>
            <a:r>
              <a:rPr lang="en-US" dirty="0" err="1" smtClean="0">
                <a:sym typeface="Wingdings" pitchFamily="2" charset="2"/>
              </a:rPr>
              <a:t>Lesiondifficulty</a:t>
            </a:r>
            <a:r>
              <a:rPr lang="en-US" dirty="0" smtClean="0">
                <a:sym typeface="Wingdings" pitchFamily="2" charset="2"/>
              </a:rPr>
              <a:t> </a:t>
            </a:r>
            <a:r>
              <a:rPr lang="en-US" dirty="0" err="1" smtClean="0">
                <a:sym typeface="Wingdings" pitchFamily="2" charset="2"/>
              </a:rPr>
              <a:t>intiating</a:t>
            </a:r>
            <a:r>
              <a:rPr lang="en-US" dirty="0" smtClean="0">
                <a:sym typeface="Wingdings" pitchFamily="2" charset="2"/>
              </a:rPr>
              <a:t> movement ( PD).</a:t>
            </a:r>
          </a:p>
          <a:p>
            <a:pPr marL="514350" indent="-514350" algn="l" rtl="0"/>
            <a:endParaRPr lang="ar-E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Basal Ganglia pathways</a:t>
            </a:r>
            <a:endParaRPr lang="ar-EG" dirty="0"/>
          </a:p>
        </p:txBody>
      </p:sp>
      <p:sp>
        <p:nvSpPr>
          <p:cNvPr id="3" name="Content Placeholder 2"/>
          <p:cNvSpPr>
            <a:spLocks noGrp="1"/>
          </p:cNvSpPr>
          <p:nvPr>
            <p:ph sz="quarter" idx="1"/>
          </p:nvPr>
        </p:nvSpPr>
        <p:spPr/>
        <p:txBody>
          <a:bodyPr>
            <a:normAutofit/>
          </a:bodyPr>
          <a:lstStyle/>
          <a:p>
            <a:pPr algn="ctr" rtl="0">
              <a:buNone/>
            </a:pPr>
            <a:r>
              <a:rPr lang="en-US" b="1" u="sng" dirty="0" smtClean="0"/>
              <a:t>b) Indirect pathway</a:t>
            </a:r>
          </a:p>
          <a:p>
            <a:pPr algn="l" rtl="0"/>
            <a:r>
              <a:rPr lang="en-US" dirty="0" smtClean="0"/>
              <a:t>Inhibited by </a:t>
            </a:r>
            <a:r>
              <a:rPr lang="en-US" dirty="0" err="1" smtClean="0"/>
              <a:t>bining</a:t>
            </a:r>
            <a:r>
              <a:rPr lang="en-US" dirty="0" smtClean="0"/>
              <a:t> of dopamine to </a:t>
            </a:r>
            <a:r>
              <a:rPr lang="en-US" b="1" dirty="0" smtClean="0"/>
              <a:t>D2 receptors</a:t>
            </a:r>
            <a:r>
              <a:rPr lang="en-US" dirty="0" smtClean="0"/>
              <a:t> in the striatum.</a:t>
            </a:r>
          </a:p>
          <a:p>
            <a:pPr algn="l" rtl="0"/>
            <a:r>
              <a:rPr lang="en-US" dirty="0" err="1" smtClean="0"/>
              <a:t>Indiect</a:t>
            </a:r>
            <a:r>
              <a:rPr lang="en-US" dirty="0" smtClean="0"/>
              <a:t> stimulation of basal ganglia inhibitory output to motor thalamus </a:t>
            </a:r>
            <a:r>
              <a:rPr lang="en-US" dirty="0" smtClean="0">
                <a:sym typeface="Wingdings" pitchFamily="2" charset="2"/>
              </a:rPr>
              <a:t> </a:t>
            </a:r>
            <a:r>
              <a:rPr lang="en-US" dirty="0" err="1" smtClean="0">
                <a:sym typeface="Wingdings" pitchFamily="2" charset="2"/>
              </a:rPr>
              <a:t>subthalamic</a:t>
            </a:r>
            <a:r>
              <a:rPr lang="en-US" dirty="0" smtClean="0">
                <a:sym typeface="Wingdings" pitchFamily="2" charset="2"/>
              </a:rPr>
              <a:t> nucleus.</a:t>
            </a:r>
          </a:p>
          <a:p>
            <a:pPr algn="l" rtl="0"/>
            <a:r>
              <a:rPr lang="en-US" dirty="0" smtClean="0">
                <a:sym typeface="Wingdings" pitchFamily="2" charset="2"/>
              </a:rPr>
              <a:t>Inhibition of motor thalamus  inhibition of movement.</a:t>
            </a:r>
          </a:p>
          <a:p>
            <a:pPr algn="l" rtl="0"/>
            <a:r>
              <a:rPr lang="en-US" dirty="0" err="1" smtClean="0">
                <a:sym typeface="Wingdings" pitchFamily="2" charset="2"/>
              </a:rPr>
              <a:t>Lesionspontaneous</a:t>
            </a:r>
            <a:r>
              <a:rPr lang="en-US" dirty="0" smtClean="0">
                <a:sym typeface="Wingdings" pitchFamily="2" charset="2"/>
              </a:rPr>
              <a:t> movement (Huntington disease).</a:t>
            </a:r>
            <a:endParaRPr lang="ar-E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Basal Ganglia pathways</a:t>
            </a:r>
            <a:endParaRPr lang="ar-EG" dirty="0"/>
          </a:p>
        </p:txBody>
      </p:sp>
      <p:pic>
        <p:nvPicPr>
          <p:cNvPr id="4" name="Content Placeholder 3" descr="F7.large_.jpg"/>
          <p:cNvPicPr>
            <a:picLocks noGrp="1" noChangeAspect="1"/>
          </p:cNvPicPr>
          <p:nvPr>
            <p:ph sz="quarter" idx="1"/>
          </p:nvPr>
        </p:nvPicPr>
        <p:blipFill>
          <a:blip r:embed="rId2"/>
          <a:stretch>
            <a:fillRect/>
          </a:stretch>
        </p:blipFill>
        <p:spPr>
          <a:xfrm>
            <a:off x="726235" y="1600200"/>
            <a:ext cx="7926479" cy="4495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Basal Ganglia function</a:t>
            </a:r>
            <a:endParaRPr lang="ar-EG" dirty="0"/>
          </a:p>
        </p:txBody>
      </p:sp>
      <p:sp>
        <p:nvSpPr>
          <p:cNvPr id="3" name="Content Placeholder 2"/>
          <p:cNvSpPr>
            <a:spLocks noGrp="1"/>
          </p:cNvSpPr>
          <p:nvPr>
            <p:ph sz="quarter" idx="1"/>
          </p:nvPr>
        </p:nvSpPr>
        <p:spPr>
          <a:xfrm>
            <a:off x="357158" y="1643050"/>
            <a:ext cx="8443914" cy="4525963"/>
          </a:xfrm>
        </p:spPr>
        <p:txBody>
          <a:bodyPr>
            <a:normAutofit fontScale="25000" lnSpcReduction="20000"/>
          </a:bodyPr>
          <a:lstStyle/>
          <a:p>
            <a:pPr marL="514350" indent="-514350" algn="l" rtl="0">
              <a:buNone/>
            </a:pPr>
            <a:r>
              <a:rPr lang="en-US" sz="9600" b="1" u="sng" dirty="0" smtClean="0"/>
              <a:t>1- Planning and programming of movement.</a:t>
            </a:r>
          </a:p>
          <a:p>
            <a:pPr marL="514350" indent="-514350" algn="l" rtl="0">
              <a:buNone/>
            </a:pPr>
            <a:r>
              <a:rPr lang="en-US" sz="9600" b="1" u="sng" dirty="0" smtClean="0"/>
              <a:t>2- </a:t>
            </a:r>
            <a:r>
              <a:rPr lang="en-US" sz="9600" b="1" u="sng" dirty="0" smtClean="0"/>
              <a:t>Control of automatic associated movements</a:t>
            </a:r>
            <a:r>
              <a:rPr lang="en-US" sz="9600" b="1" u="sng" dirty="0" smtClean="0"/>
              <a:t>.</a:t>
            </a:r>
          </a:p>
          <a:p>
            <a:pPr marL="514350" indent="-514350" algn="l" rtl="0">
              <a:buNone/>
            </a:pPr>
            <a:r>
              <a:rPr lang="en-US" sz="9600" b="1" u="sng" dirty="0" smtClean="0"/>
              <a:t>3- Caudate </a:t>
            </a:r>
            <a:r>
              <a:rPr lang="en-US" sz="9600" b="1" u="sng" dirty="0" smtClean="0"/>
              <a:t>nucleus play role in some cognitive processes.</a:t>
            </a:r>
          </a:p>
          <a:p>
            <a:pPr marL="514350" indent="-514350" algn="l" rtl="0">
              <a:buNone/>
            </a:pPr>
            <a:r>
              <a:rPr lang="en-US" sz="9600" b="1" u="sng" dirty="0" smtClean="0"/>
              <a:t> </a:t>
            </a:r>
            <a:r>
              <a:rPr lang="en-US" sz="9600" dirty="0" smtClean="0"/>
              <a:t>     Through its inter-connection with frontal portion of the </a:t>
            </a:r>
            <a:r>
              <a:rPr lang="en-US" sz="9600" dirty="0" err="1" smtClean="0"/>
              <a:t>neocortex</a:t>
            </a:r>
            <a:r>
              <a:rPr lang="en-US" sz="9600" dirty="0" smtClean="0"/>
              <a:t>.</a:t>
            </a:r>
          </a:p>
          <a:p>
            <a:pPr marL="514350" indent="-514350" algn="l" rtl="0">
              <a:buFontTx/>
              <a:buChar char="-"/>
            </a:pPr>
            <a:r>
              <a:rPr lang="en-US" sz="9600" dirty="0" smtClean="0"/>
              <a:t>Lesion in caudate N. disrupt test involving object reversal &amp; delayed alternation</a:t>
            </a:r>
          </a:p>
          <a:p>
            <a:pPr marL="514350" indent="-514350" algn="l" rtl="0">
              <a:buFontTx/>
              <a:buChar char="-"/>
            </a:pPr>
            <a:r>
              <a:rPr lang="en-US" sz="9600" dirty="0" smtClean="0"/>
              <a:t>Lesions of left(not right) head of caudate N. </a:t>
            </a:r>
            <a:r>
              <a:rPr lang="en-US" sz="9600" dirty="0" smtClean="0">
                <a:sym typeface="Wingdings" pitchFamily="2" charset="2"/>
              </a:rPr>
              <a:t> </a:t>
            </a:r>
            <a:r>
              <a:rPr lang="en-US" sz="9600" dirty="0" err="1" smtClean="0">
                <a:sym typeface="Wingdings" pitchFamily="2" charset="2"/>
              </a:rPr>
              <a:t>dysarthic</a:t>
            </a:r>
            <a:r>
              <a:rPr lang="en-US" sz="9600" dirty="0" smtClean="0">
                <a:sym typeface="Wingdings" pitchFamily="2" charset="2"/>
              </a:rPr>
              <a:t> form of aphasia resembles </a:t>
            </a:r>
            <a:r>
              <a:rPr lang="en-US" sz="9600" dirty="0" err="1" smtClean="0">
                <a:sym typeface="Wingdings" pitchFamily="2" charset="2"/>
              </a:rPr>
              <a:t>wernicke</a:t>
            </a:r>
            <a:r>
              <a:rPr lang="en-US" sz="9600" dirty="0" smtClean="0">
                <a:sym typeface="Wingdings" pitchFamily="2" charset="2"/>
              </a:rPr>
              <a:t> </a:t>
            </a:r>
            <a:r>
              <a:rPr lang="en-US" sz="9600" dirty="0" smtClean="0">
                <a:sym typeface="Wingdings" pitchFamily="2" charset="2"/>
              </a:rPr>
              <a:t>aphasia.</a:t>
            </a:r>
          </a:p>
          <a:p>
            <a:pPr marL="1371600" indent="-1371600" algn="l" rtl="0">
              <a:buNone/>
            </a:pPr>
            <a:r>
              <a:rPr lang="en-US" sz="9600" b="1" u="sng" dirty="0" smtClean="0">
                <a:sym typeface="Wingdings" pitchFamily="2" charset="2"/>
              </a:rPr>
              <a:t>4- Control </a:t>
            </a:r>
            <a:r>
              <a:rPr lang="en-US" sz="9600" b="1" u="sng" dirty="0" smtClean="0">
                <a:sym typeface="Wingdings" pitchFamily="2" charset="2"/>
              </a:rPr>
              <a:t>of muscle tone</a:t>
            </a:r>
            <a:r>
              <a:rPr lang="en-US" sz="9600" dirty="0" smtClean="0"/>
              <a:t> .</a:t>
            </a:r>
          </a:p>
          <a:p>
            <a:pPr marL="514350" indent="-514350" algn="l" rtl="0">
              <a:buFontTx/>
              <a:buChar char="-"/>
            </a:pPr>
            <a:r>
              <a:rPr lang="en-US" sz="9600" dirty="0" err="1" smtClean="0"/>
              <a:t>Lentiform</a:t>
            </a:r>
            <a:r>
              <a:rPr lang="en-US" sz="9600" dirty="0" smtClean="0"/>
              <a:t> </a:t>
            </a:r>
            <a:r>
              <a:rPr lang="en-US" sz="9600" dirty="0" smtClean="0"/>
              <a:t>N. </a:t>
            </a:r>
            <a:r>
              <a:rPr lang="en-US" sz="9600" dirty="0" smtClean="0">
                <a:sym typeface="Wingdings" pitchFamily="2" charset="2"/>
              </a:rPr>
              <a:t>  decrease MT inhibit vestibular N.&amp; stimulate the inhibitory reticular formation.</a:t>
            </a:r>
          </a:p>
          <a:p>
            <a:pPr marL="514350" indent="-514350" algn="l" rtl="0">
              <a:buFontTx/>
              <a:buChar char="-"/>
            </a:pPr>
            <a:r>
              <a:rPr lang="en-US" sz="9600" dirty="0" smtClean="0">
                <a:sym typeface="Wingdings" pitchFamily="2" charset="2"/>
              </a:rPr>
              <a:t>Caudate N. facilitate MT stimulate </a:t>
            </a:r>
            <a:r>
              <a:rPr lang="en-US" sz="9600" dirty="0" err="1" smtClean="0">
                <a:sym typeface="Wingdings" pitchFamily="2" charset="2"/>
              </a:rPr>
              <a:t>facilitatory</a:t>
            </a:r>
            <a:r>
              <a:rPr lang="en-US" sz="9600" dirty="0" smtClean="0">
                <a:sym typeface="Wingdings" pitchFamily="2" charset="2"/>
              </a:rPr>
              <a:t> reticular formation ,vestibular &amp;</a:t>
            </a:r>
            <a:r>
              <a:rPr lang="en-US" sz="9600" dirty="0" err="1" smtClean="0">
                <a:sym typeface="Wingdings" pitchFamily="2" charset="2"/>
              </a:rPr>
              <a:t>olivary</a:t>
            </a:r>
            <a:r>
              <a:rPr lang="en-US" sz="9600" dirty="0" smtClean="0">
                <a:sym typeface="Wingdings" pitchFamily="2" charset="2"/>
              </a:rPr>
              <a:t> N.</a:t>
            </a:r>
            <a:endParaRPr lang="en-US" sz="9600" dirty="0" smtClean="0"/>
          </a:p>
          <a:p>
            <a:pPr marL="514350" indent="-514350" algn="l" rtl="0">
              <a:buNone/>
            </a:pPr>
            <a:r>
              <a:rPr lang="en-US" sz="9600" b="1" u="sng" dirty="0" smtClean="0"/>
              <a:t> </a:t>
            </a:r>
          </a:p>
          <a:p>
            <a:pPr marL="514350" indent="-514350" algn="l" rtl="0">
              <a:buNone/>
            </a:pPr>
            <a:r>
              <a:rPr lang="en-US" dirty="0" smtClean="0"/>
              <a:t>   </a:t>
            </a:r>
            <a:r>
              <a:rPr lang="en-US" dirty="0" smtClean="0"/>
              <a:t>3</a:t>
            </a:r>
            <a:endParaRPr lang="ar-EG"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Basal Ganglia Diseases</a:t>
            </a:r>
            <a:endParaRPr lang="ar-EG" dirty="0"/>
          </a:p>
        </p:txBody>
      </p:sp>
      <p:sp>
        <p:nvSpPr>
          <p:cNvPr id="3" name="Content Placeholder 2"/>
          <p:cNvSpPr>
            <a:spLocks noGrp="1"/>
          </p:cNvSpPr>
          <p:nvPr>
            <p:ph sz="quarter" idx="1"/>
          </p:nvPr>
        </p:nvSpPr>
        <p:spPr/>
        <p:txBody>
          <a:bodyPr>
            <a:normAutofit/>
          </a:bodyPr>
          <a:lstStyle/>
          <a:p>
            <a:pPr algn="l" rtl="0"/>
            <a:r>
              <a:rPr lang="en-US" dirty="0" smtClean="0"/>
              <a:t>3 </a:t>
            </a:r>
            <a:r>
              <a:rPr lang="en-US" dirty="0" err="1" smtClean="0"/>
              <a:t>distnict</a:t>
            </a:r>
            <a:r>
              <a:rPr lang="en-US" dirty="0" smtClean="0"/>
              <a:t> biochemical pathways operate in balance , lesion in one or more </a:t>
            </a:r>
            <a:r>
              <a:rPr lang="en-US" dirty="0" smtClean="0">
                <a:sym typeface="Wingdings" pitchFamily="2" charset="2"/>
              </a:rPr>
              <a:t> abnormality</a:t>
            </a:r>
            <a:endParaRPr lang="en-US" dirty="0" smtClean="0"/>
          </a:p>
          <a:p>
            <a:pPr algn="l" rtl="0">
              <a:buNone/>
            </a:pPr>
            <a:r>
              <a:rPr lang="en-US" dirty="0" smtClean="0"/>
              <a:t>  1- nigrostriatal dopaminergic system.</a:t>
            </a:r>
          </a:p>
          <a:p>
            <a:pPr algn="l" rtl="0">
              <a:buNone/>
            </a:pPr>
            <a:r>
              <a:rPr lang="en-US" dirty="0" smtClean="0"/>
              <a:t>  2- </a:t>
            </a:r>
            <a:r>
              <a:rPr lang="en-US" dirty="0" err="1" smtClean="0"/>
              <a:t>intrastriatal</a:t>
            </a:r>
            <a:r>
              <a:rPr lang="en-US" dirty="0" smtClean="0"/>
              <a:t> cholinergic system.</a:t>
            </a:r>
          </a:p>
          <a:p>
            <a:pPr algn="l" rtl="0">
              <a:buNone/>
            </a:pPr>
            <a:r>
              <a:rPr lang="en-US" dirty="0" smtClean="0"/>
              <a:t>  3- </a:t>
            </a:r>
            <a:r>
              <a:rPr lang="en-US" dirty="0" err="1" smtClean="0"/>
              <a:t>GABAergic</a:t>
            </a:r>
            <a:r>
              <a:rPr lang="en-US" dirty="0" smtClean="0"/>
              <a:t> system from the striatum </a:t>
            </a:r>
            <a:r>
              <a:rPr lang="en-US" dirty="0" err="1" smtClean="0"/>
              <a:t>ti</a:t>
            </a:r>
            <a:r>
              <a:rPr lang="en-US" dirty="0" smtClean="0"/>
              <a:t> SN &amp; GP.</a:t>
            </a:r>
          </a:p>
          <a:p>
            <a:pPr algn="l" rtl="0"/>
            <a:r>
              <a:rPr lang="en-US" dirty="0" smtClean="0"/>
              <a:t>2 types of disorders ,</a:t>
            </a:r>
            <a:r>
              <a:rPr lang="en-US" b="1" dirty="0" smtClean="0"/>
              <a:t> hyperkinetic </a:t>
            </a:r>
            <a:r>
              <a:rPr lang="en-US" dirty="0" smtClean="0"/>
              <a:t>(chorea, </a:t>
            </a:r>
            <a:r>
              <a:rPr lang="en-US" dirty="0" err="1" smtClean="0"/>
              <a:t>asthetosis</a:t>
            </a:r>
            <a:r>
              <a:rPr lang="en-US" dirty="0" smtClean="0"/>
              <a:t> &amp; </a:t>
            </a:r>
            <a:r>
              <a:rPr lang="en-US" dirty="0" err="1" smtClean="0"/>
              <a:t>ballism</a:t>
            </a:r>
            <a:r>
              <a:rPr lang="en-US" dirty="0" smtClean="0"/>
              <a:t>)</a:t>
            </a:r>
            <a:r>
              <a:rPr lang="en-US" b="1" dirty="0" smtClean="0"/>
              <a:t> </a:t>
            </a:r>
            <a:r>
              <a:rPr lang="en-US" dirty="0" smtClean="0"/>
              <a:t>or </a:t>
            </a:r>
            <a:r>
              <a:rPr lang="en-US" b="1" dirty="0" err="1" smtClean="0"/>
              <a:t>hypokinetic</a:t>
            </a:r>
            <a:r>
              <a:rPr lang="en-US" b="1" dirty="0" smtClean="0"/>
              <a:t> </a:t>
            </a:r>
            <a:r>
              <a:rPr lang="en-US" dirty="0" smtClean="0"/>
              <a:t>(</a:t>
            </a:r>
            <a:r>
              <a:rPr lang="en-US" dirty="0" err="1" smtClean="0"/>
              <a:t>akinesia</a:t>
            </a:r>
            <a:r>
              <a:rPr lang="en-US" dirty="0" smtClean="0"/>
              <a:t> &amp; bradykinesia.</a:t>
            </a:r>
            <a:r>
              <a:rPr lang="en-US" b="1" dirty="0" smtClean="0"/>
              <a:t>.</a:t>
            </a:r>
            <a:endParaRPr lang="en-US" dirty="0" smtClean="0"/>
          </a:p>
          <a:p>
            <a:pPr algn="l" rtl="0"/>
            <a:endParaRPr lang="ar-E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Basal Ganglia diseases</a:t>
            </a:r>
            <a:endParaRPr lang="ar-EG" dirty="0"/>
          </a:p>
        </p:txBody>
      </p:sp>
      <p:sp>
        <p:nvSpPr>
          <p:cNvPr id="3" name="Content Placeholder 2"/>
          <p:cNvSpPr>
            <a:spLocks noGrp="1"/>
          </p:cNvSpPr>
          <p:nvPr>
            <p:ph sz="quarter" idx="1"/>
          </p:nvPr>
        </p:nvSpPr>
        <p:spPr/>
        <p:txBody>
          <a:bodyPr/>
          <a:lstStyle/>
          <a:p>
            <a:pPr marL="514350" indent="-514350" algn="l" rtl="0">
              <a:buFont typeface="+mj-lt"/>
              <a:buAutoNum type="arabicPeriod"/>
            </a:pPr>
            <a:r>
              <a:rPr lang="en-US" dirty="0" smtClean="0"/>
              <a:t>Chorea.</a:t>
            </a:r>
          </a:p>
          <a:p>
            <a:pPr marL="514350" indent="-514350" algn="l" rtl="0">
              <a:buFont typeface="+mj-lt"/>
              <a:buAutoNum type="arabicPeriod"/>
            </a:pPr>
            <a:r>
              <a:rPr lang="en-US" dirty="0" err="1" smtClean="0"/>
              <a:t>Asthetosis</a:t>
            </a:r>
            <a:r>
              <a:rPr lang="en-US" dirty="0" smtClean="0"/>
              <a:t>.</a:t>
            </a:r>
          </a:p>
          <a:p>
            <a:pPr marL="514350" indent="-514350" algn="l" rtl="0">
              <a:buFont typeface="+mj-lt"/>
              <a:buAutoNum type="arabicPeriod"/>
            </a:pPr>
            <a:r>
              <a:rPr lang="en-US" dirty="0" err="1" smtClean="0"/>
              <a:t>Hemiballismus</a:t>
            </a:r>
            <a:r>
              <a:rPr lang="en-US" dirty="0" smtClean="0"/>
              <a:t>.</a:t>
            </a:r>
          </a:p>
          <a:p>
            <a:pPr marL="514350" indent="-514350" algn="l" rtl="0">
              <a:buFont typeface="+mj-lt"/>
              <a:buAutoNum type="arabicPeriod"/>
            </a:pPr>
            <a:r>
              <a:rPr lang="en-US" dirty="0" smtClean="0"/>
              <a:t>PD.</a:t>
            </a:r>
          </a:p>
          <a:p>
            <a:pPr marL="514350" indent="-514350" algn="l" rtl="0">
              <a:buFont typeface="+mj-lt"/>
              <a:buAutoNum type="arabicPeriod"/>
            </a:pPr>
            <a:r>
              <a:rPr lang="en-US" dirty="0" smtClean="0"/>
              <a:t>Wilson disease.</a:t>
            </a:r>
          </a:p>
          <a:p>
            <a:pPr marL="514350" indent="-514350" algn="l" rtl="0">
              <a:buFont typeface="+mj-lt"/>
              <a:buAutoNum type="arabicPeriod"/>
            </a:pPr>
            <a:r>
              <a:rPr lang="en-US" dirty="0" err="1" smtClean="0"/>
              <a:t>Kernicterus</a:t>
            </a:r>
            <a:r>
              <a:rPr lang="en-US" dirty="0" smtClean="0"/>
              <a:t>.</a:t>
            </a:r>
          </a:p>
          <a:p>
            <a:pPr marL="514350" indent="-514350" algn="l" rtl="0">
              <a:buFont typeface="+mj-lt"/>
              <a:buAutoNum type="arabicPeriod"/>
            </a:pPr>
            <a:r>
              <a:rPr lang="en-US" dirty="0" err="1" smtClean="0"/>
              <a:t>Tardive</a:t>
            </a:r>
            <a:r>
              <a:rPr lang="en-US" dirty="0" smtClean="0"/>
              <a:t> </a:t>
            </a:r>
            <a:r>
              <a:rPr lang="en-US" dirty="0" err="1" smtClean="0"/>
              <a:t>dyskinesia</a:t>
            </a:r>
            <a:r>
              <a:rPr lang="en-US" smtClean="0"/>
              <a:t>.</a:t>
            </a:r>
            <a:endParaRPr lang="ar-E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Parkinson disease(PD)</a:t>
            </a:r>
            <a:endParaRPr lang="ar-EG" dirty="0"/>
          </a:p>
        </p:txBody>
      </p:sp>
      <p:sp>
        <p:nvSpPr>
          <p:cNvPr id="3" name="Content Placeholder 2"/>
          <p:cNvSpPr>
            <a:spLocks noGrp="1"/>
          </p:cNvSpPr>
          <p:nvPr>
            <p:ph sz="quarter" idx="1"/>
          </p:nvPr>
        </p:nvSpPr>
        <p:spPr/>
        <p:txBody>
          <a:bodyPr>
            <a:normAutofit fontScale="92500" lnSpcReduction="20000"/>
          </a:bodyPr>
          <a:lstStyle/>
          <a:p>
            <a:pPr algn="l" rtl="0"/>
            <a:r>
              <a:rPr lang="en-US" dirty="0" smtClean="0"/>
              <a:t>PD is a degenerative disease involving loss of dopaminergic neurons in the substantia nigra, which cause relative deficiency of dopamine and excess of acetyl </a:t>
            </a:r>
            <a:r>
              <a:rPr lang="en-US" dirty="0" err="1" smtClean="0"/>
              <a:t>ch</a:t>
            </a:r>
            <a:r>
              <a:rPr lang="en-US" dirty="0" smtClean="0"/>
              <a:t>. in the striatum.</a:t>
            </a:r>
          </a:p>
          <a:p>
            <a:pPr algn="l" rtl="0"/>
            <a:r>
              <a:rPr lang="en-US" dirty="0" smtClean="0"/>
              <a:t>It was originally described in 1817 by James Parkinson and is named for him. Parkinson disease is the first disease identified as being due to a deficiency in a specific neurotransmitter .In the 1960s, Parkinson disease was shown to result from the degeneration of dopaminergic neurons in the substantia nigra pars compacta. The fibers to the </a:t>
            </a:r>
            <a:r>
              <a:rPr lang="en-US" dirty="0" err="1" smtClean="0"/>
              <a:t>putamen</a:t>
            </a:r>
            <a:r>
              <a:rPr lang="en-US" dirty="0" smtClean="0"/>
              <a:t> (part of the striatum) are most severely affected. </a:t>
            </a:r>
            <a:endParaRPr lang="ar-E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sz="quarter" idx="1"/>
          </p:nvPr>
        </p:nvSpPr>
        <p:spPr/>
        <p:txBody>
          <a:bodyPr>
            <a:normAutofit fontScale="85000" lnSpcReduction="10000"/>
          </a:bodyPr>
          <a:lstStyle/>
          <a:p>
            <a:pPr algn="l" rtl="0"/>
            <a:r>
              <a:rPr lang="en-US" dirty="0" smtClean="0"/>
              <a:t>There are 7–10 million people worldwide in whom Parkinson disease has been diagnosed. </a:t>
            </a:r>
          </a:p>
          <a:p>
            <a:pPr algn="l" rtl="0"/>
            <a:r>
              <a:rPr lang="en-US" dirty="0" smtClean="0"/>
              <a:t>The disease is 1.5 times more prevalent in men than women. </a:t>
            </a:r>
          </a:p>
          <a:p>
            <a:pPr algn="l" rtl="0"/>
            <a:r>
              <a:rPr lang="en-US" dirty="0" smtClean="0"/>
              <a:t>Parkinsonism occurs in sporadic idiopathic form in many middle-aged and elderly individuals and is one of the most common neurodegenerative diseases. </a:t>
            </a:r>
          </a:p>
          <a:p>
            <a:pPr algn="l" rtl="0"/>
            <a:r>
              <a:rPr lang="en-US" dirty="0" smtClean="0"/>
              <a:t>It is estimated to occur in 1–2% of individuals over age 65. Dopaminergic neurons and dopamine receptors are steadily lost with age in the basal ganglia in healthy individuals, and an acceleration of these losses apparently precipitates parkinsonism. Symptoms appear when 60–80% of the nigrostriatal dopaminergic neurons degenerate.</a:t>
            </a:r>
            <a:endParaRPr lang="ar-E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basal ganglia</a:t>
            </a:r>
            <a:endParaRPr lang="ar-EG" dirty="0"/>
          </a:p>
        </p:txBody>
      </p:sp>
      <p:sp>
        <p:nvSpPr>
          <p:cNvPr id="3" name="Content Placeholder 2"/>
          <p:cNvSpPr>
            <a:spLocks noGrp="1"/>
          </p:cNvSpPr>
          <p:nvPr>
            <p:ph sz="quarter" idx="1"/>
          </p:nvPr>
        </p:nvSpPr>
        <p:spPr/>
        <p:txBody>
          <a:bodyPr/>
          <a:lstStyle/>
          <a:p>
            <a:pPr algn="l">
              <a:buNone/>
            </a:pPr>
            <a:r>
              <a:rPr lang="en-US" dirty="0" smtClean="0"/>
              <a:t> The term basal ganglia applied to 5 interactive </a:t>
            </a:r>
            <a:r>
              <a:rPr lang="en-US" dirty="0" err="1" smtClean="0"/>
              <a:t>strucures</a:t>
            </a:r>
            <a:r>
              <a:rPr lang="en-US" dirty="0" smtClean="0"/>
              <a:t>  on each side of the brain.</a:t>
            </a:r>
          </a:p>
          <a:p>
            <a:pPr algn="l" rtl="0"/>
            <a:r>
              <a:rPr lang="en-US" dirty="0" smtClean="0"/>
              <a:t>Caudate nucleus.</a:t>
            </a:r>
          </a:p>
          <a:p>
            <a:pPr algn="l" rtl="0"/>
            <a:r>
              <a:rPr lang="en-US" dirty="0" err="1" smtClean="0"/>
              <a:t>Putamen</a:t>
            </a:r>
            <a:r>
              <a:rPr lang="en-US" dirty="0" smtClean="0"/>
              <a:t>.</a:t>
            </a:r>
          </a:p>
          <a:p>
            <a:pPr algn="l" rtl="0"/>
            <a:r>
              <a:rPr lang="en-US" dirty="0" err="1" smtClean="0"/>
              <a:t>Globus</a:t>
            </a:r>
            <a:r>
              <a:rPr lang="en-US" dirty="0" smtClean="0"/>
              <a:t> </a:t>
            </a:r>
            <a:r>
              <a:rPr lang="en-US" dirty="0" err="1" smtClean="0"/>
              <a:t>pallidus</a:t>
            </a:r>
            <a:r>
              <a:rPr lang="en-US" dirty="0" smtClean="0"/>
              <a:t>.</a:t>
            </a:r>
          </a:p>
          <a:p>
            <a:pPr algn="l" rtl="0"/>
            <a:r>
              <a:rPr lang="en-US" dirty="0" err="1" smtClean="0"/>
              <a:t>Subthalamic</a:t>
            </a:r>
            <a:r>
              <a:rPr lang="en-US" dirty="0" smtClean="0"/>
              <a:t> nucleus.</a:t>
            </a:r>
          </a:p>
          <a:p>
            <a:pPr algn="l" rtl="0"/>
            <a:r>
              <a:rPr lang="en-US" dirty="0" smtClean="0"/>
              <a:t>Substantia nigra.           </a:t>
            </a:r>
            <a:endParaRPr lang="ar-E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of PD</a:t>
            </a:r>
            <a:endParaRPr lang="ar-EG" dirty="0"/>
          </a:p>
        </p:txBody>
      </p:sp>
      <p:sp>
        <p:nvSpPr>
          <p:cNvPr id="3" name="Content Placeholder 2"/>
          <p:cNvSpPr>
            <a:spLocks noGrp="1"/>
          </p:cNvSpPr>
          <p:nvPr>
            <p:ph sz="quarter" idx="1"/>
          </p:nvPr>
        </p:nvSpPr>
        <p:spPr/>
        <p:txBody>
          <a:bodyPr>
            <a:normAutofit fontScale="77500" lnSpcReduction="20000"/>
          </a:bodyPr>
          <a:lstStyle/>
          <a:p>
            <a:pPr marL="514350" indent="-514350" algn="l" rtl="0">
              <a:buFont typeface="+mj-lt"/>
              <a:buAutoNum type="arabicPeriod"/>
            </a:pPr>
            <a:r>
              <a:rPr lang="en-US" b="1" u="sng" dirty="0" smtClean="0">
                <a:solidFill>
                  <a:srgbClr val="C00000"/>
                </a:solidFill>
              </a:rPr>
              <a:t>the loss of dopamine (DA) neurons in the substantia nigra (SN</a:t>
            </a:r>
            <a:r>
              <a:rPr lang="en-US" dirty="0" smtClean="0"/>
              <a:t>) is responsible for most of the characteristic motor dysfunctions, and there is reason to believe that the loss of DA contributes to other aspects of the disorder, as well.</a:t>
            </a:r>
          </a:p>
          <a:p>
            <a:pPr marL="514350" indent="-514350" algn="l" rtl="0">
              <a:buFont typeface="+mj-lt"/>
              <a:buAutoNum type="arabicPeriod"/>
            </a:pPr>
            <a:r>
              <a:rPr lang="en-US" b="1" dirty="0" smtClean="0">
                <a:solidFill>
                  <a:srgbClr val="C00000"/>
                </a:solidFill>
              </a:rPr>
              <a:t>Environmental toxins </a:t>
            </a:r>
            <a:r>
              <a:rPr lang="en-US" dirty="0" smtClean="0"/>
              <a:t>are major risk factors. </a:t>
            </a:r>
          </a:p>
          <a:p>
            <a:pPr marL="514350" indent="-514350" algn="l" rtl="0">
              <a:buFont typeface="+mj-lt"/>
              <a:buAutoNum type="arabicPeriod"/>
            </a:pPr>
            <a:r>
              <a:rPr lang="en-US" b="1" dirty="0" smtClean="0">
                <a:solidFill>
                  <a:srgbClr val="C00000"/>
                </a:solidFill>
              </a:rPr>
              <a:t>Mitochondrial dysfunction </a:t>
            </a:r>
            <a:r>
              <a:rPr lang="en-US" dirty="0" smtClean="0"/>
              <a:t>is central to the </a:t>
            </a:r>
            <a:r>
              <a:rPr lang="en-US" dirty="0" err="1" smtClean="0"/>
              <a:t>pathophysiology</a:t>
            </a:r>
            <a:r>
              <a:rPr lang="en-US" dirty="0" smtClean="0"/>
              <a:t> of PD.   </a:t>
            </a:r>
            <a:r>
              <a:rPr lang="en-US" dirty="0" smtClean="0">
                <a:solidFill>
                  <a:srgbClr val="C00000"/>
                </a:solidFill>
              </a:rPr>
              <a:t>decreased mitochondrial complex I activity </a:t>
            </a:r>
            <a:r>
              <a:rPr lang="en-US" dirty="0" smtClean="0"/>
              <a:t>and increased activity of the 𝛼-</a:t>
            </a:r>
            <a:r>
              <a:rPr lang="en-US" dirty="0" err="1" smtClean="0"/>
              <a:t>ketoglutarate</a:t>
            </a:r>
            <a:r>
              <a:rPr lang="en-US" dirty="0" smtClean="0"/>
              <a:t> </a:t>
            </a:r>
            <a:r>
              <a:rPr lang="en-US" dirty="0" err="1" smtClean="0"/>
              <a:t>dehydrogenase</a:t>
            </a:r>
            <a:r>
              <a:rPr lang="en-US" dirty="0" smtClean="0"/>
              <a:t> complex in patients with PD. </a:t>
            </a:r>
          </a:p>
          <a:p>
            <a:pPr marL="514350" indent="-514350" algn="l" rtl="0">
              <a:buFont typeface="+mj-lt"/>
              <a:buAutoNum type="arabicPeriod"/>
            </a:pPr>
            <a:r>
              <a:rPr lang="en-US" dirty="0" smtClean="0">
                <a:solidFill>
                  <a:srgbClr val="C00000"/>
                </a:solidFill>
              </a:rPr>
              <a:t> Oxidative stress  </a:t>
            </a:r>
            <a:r>
              <a:rPr lang="en-US" dirty="0" smtClean="0"/>
              <a:t>which can result from mitochondrial dysfunction, reduced antioxidant capacity, and reactive oxygen species that occur due to DA metabolism  also plays a significant role in the etiology of the disease. </a:t>
            </a:r>
          </a:p>
          <a:p>
            <a:pPr marL="514350" indent="-514350" algn="l" rtl="0">
              <a:buFont typeface="+mj-lt"/>
              <a:buAutoNum type="arabicPeriod"/>
            </a:pPr>
            <a:r>
              <a:rPr lang="en-US" dirty="0" smtClean="0"/>
              <a:t> There is a significant inflammatory component of the disease.</a:t>
            </a:r>
            <a:endParaRPr lang="ar-E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PD</a:t>
            </a:r>
            <a:endParaRPr lang="ar-EG" dirty="0"/>
          </a:p>
        </p:txBody>
      </p:sp>
      <p:sp>
        <p:nvSpPr>
          <p:cNvPr id="3" name="Content Placeholder 2"/>
          <p:cNvSpPr>
            <a:spLocks noGrp="1"/>
          </p:cNvSpPr>
          <p:nvPr>
            <p:ph sz="quarter" idx="1"/>
          </p:nvPr>
        </p:nvSpPr>
        <p:spPr/>
        <p:txBody>
          <a:bodyPr>
            <a:normAutofit/>
          </a:bodyPr>
          <a:lstStyle/>
          <a:p>
            <a:pPr algn="l" rtl="0"/>
            <a:r>
              <a:rPr lang="en-US" dirty="0" smtClean="0"/>
              <a:t>PD has both </a:t>
            </a:r>
            <a:r>
              <a:rPr lang="en-US" b="1" i="1" dirty="0" err="1" smtClean="0">
                <a:solidFill>
                  <a:srgbClr val="C00000"/>
                </a:solidFill>
              </a:rPr>
              <a:t>hypokinetic</a:t>
            </a:r>
            <a:r>
              <a:rPr lang="en-US" dirty="0" smtClean="0"/>
              <a:t> and </a:t>
            </a:r>
            <a:r>
              <a:rPr lang="en-US" b="1" i="1" dirty="0" smtClean="0">
                <a:solidFill>
                  <a:srgbClr val="C00000"/>
                </a:solidFill>
              </a:rPr>
              <a:t>hyperkinetic</a:t>
            </a:r>
            <a:r>
              <a:rPr lang="en-US" dirty="0" smtClean="0"/>
              <a:t> features.</a:t>
            </a:r>
          </a:p>
          <a:p>
            <a:pPr algn="l" rtl="0"/>
            <a:r>
              <a:rPr lang="en-US" dirty="0" smtClean="0"/>
              <a:t>The </a:t>
            </a:r>
            <a:r>
              <a:rPr lang="en-US" b="1" u="sng" dirty="0" err="1" smtClean="0"/>
              <a:t>hypokinetic</a:t>
            </a:r>
            <a:r>
              <a:rPr lang="en-US" dirty="0" smtClean="0"/>
              <a:t> features of Parkinson disease are </a:t>
            </a:r>
            <a:r>
              <a:rPr lang="en-US" dirty="0" err="1" smtClean="0"/>
              <a:t>akinesia</a:t>
            </a:r>
            <a:r>
              <a:rPr lang="en-US" dirty="0" smtClean="0"/>
              <a:t> and bradykinesia.</a:t>
            </a:r>
          </a:p>
          <a:p>
            <a:pPr algn="l" rtl="0"/>
            <a:r>
              <a:rPr lang="en-US" dirty="0" smtClean="0"/>
              <a:t>the </a:t>
            </a:r>
            <a:r>
              <a:rPr lang="en-US" b="1" u="sng" dirty="0" smtClean="0"/>
              <a:t>hyperkinetic</a:t>
            </a:r>
            <a:r>
              <a:rPr lang="en-US" dirty="0" smtClean="0"/>
              <a:t> features are cogwheel rigidity and tremor at rest.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Manifestation of PD</a:t>
            </a:r>
            <a:endParaRPr lang="ar-EG" dirty="0"/>
          </a:p>
        </p:txBody>
      </p:sp>
      <p:sp>
        <p:nvSpPr>
          <p:cNvPr id="3" name="Content Placeholder 2"/>
          <p:cNvSpPr>
            <a:spLocks noGrp="1"/>
          </p:cNvSpPr>
          <p:nvPr>
            <p:ph sz="quarter" idx="1"/>
          </p:nvPr>
        </p:nvSpPr>
        <p:spPr/>
        <p:txBody>
          <a:bodyPr>
            <a:normAutofit fontScale="92500"/>
          </a:bodyPr>
          <a:lstStyle/>
          <a:p>
            <a:pPr marL="514350" indent="-514350" algn="ctr" rtl="0">
              <a:buFont typeface="+mj-lt"/>
              <a:buAutoNum type="arabicPeriod"/>
            </a:pPr>
            <a:r>
              <a:rPr lang="en-US" b="1" dirty="0" smtClean="0"/>
              <a:t>Muscle rigidity</a:t>
            </a:r>
          </a:p>
          <a:p>
            <a:pPr marL="514350" indent="-514350" algn="l" rtl="0">
              <a:buNone/>
            </a:pPr>
            <a:r>
              <a:rPr lang="en-US" dirty="0" smtClean="0"/>
              <a:t>         The rigidity is different from spasticity because motor neuron discharge increases to both the agonist and antagonist muscles. Passive motion of an extremity meets with a plastic, dead-feeling resistance that has been likened to bending a lead pipe and is therefore called </a:t>
            </a:r>
            <a:r>
              <a:rPr lang="en-US" b="1" dirty="0" smtClean="0">
                <a:solidFill>
                  <a:srgbClr val="C00000"/>
                </a:solidFill>
              </a:rPr>
              <a:t>lead pipe rigidity</a:t>
            </a:r>
            <a:r>
              <a:rPr lang="en-US" dirty="0" smtClean="0"/>
              <a:t>. Sometimes a series of “catches” takes place during passive motion </a:t>
            </a:r>
            <a:r>
              <a:rPr lang="en-US" b="1" dirty="0" smtClean="0">
                <a:solidFill>
                  <a:srgbClr val="C00000"/>
                </a:solidFill>
              </a:rPr>
              <a:t>(cogwheel rigidity), </a:t>
            </a:r>
            <a:r>
              <a:rPr lang="en-US" dirty="0" smtClean="0"/>
              <a:t>but the sudden loss of resistance seen in a spastic extremity is absent.</a:t>
            </a:r>
            <a:endParaRPr lang="ar-EG"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dirty="0" smtClean="0"/>
              <a:t>2- </a:t>
            </a:r>
            <a:r>
              <a:rPr lang="en-US" dirty="0" err="1" smtClean="0"/>
              <a:t>Akinesia</a:t>
            </a:r>
            <a:r>
              <a:rPr lang="en-US" dirty="0" smtClean="0"/>
              <a:t> or </a:t>
            </a:r>
            <a:r>
              <a:rPr lang="en-US" dirty="0" err="1" smtClean="0"/>
              <a:t>dyskinesia</a:t>
            </a:r>
            <a:r>
              <a:rPr lang="en-US" dirty="0" smtClean="0"/>
              <a:t>(lack </a:t>
            </a:r>
            <a:r>
              <a:rPr lang="en-US" dirty="0" smtClean="0"/>
              <a:t>of </a:t>
            </a:r>
            <a:r>
              <a:rPr lang="en-US" dirty="0" smtClean="0"/>
              <a:t>movement)and bradykinesia</a:t>
            </a:r>
            <a:endParaRPr lang="ar-EG" dirty="0"/>
          </a:p>
        </p:txBody>
      </p:sp>
      <p:sp>
        <p:nvSpPr>
          <p:cNvPr id="3" name="Content Placeholder 2"/>
          <p:cNvSpPr>
            <a:spLocks noGrp="1"/>
          </p:cNvSpPr>
          <p:nvPr>
            <p:ph sz="quarter" idx="1"/>
          </p:nvPr>
        </p:nvSpPr>
        <p:spPr/>
        <p:txBody>
          <a:bodyPr>
            <a:normAutofit/>
          </a:bodyPr>
          <a:lstStyle/>
          <a:p>
            <a:pPr algn="l" rtl="0"/>
            <a:r>
              <a:rPr lang="en-US" dirty="0" smtClean="0"/>
              <a:t> Absence of motor activity and the </a:t>
            </a:r>
            <a:r>
              <a:rPr lang="en-US" dirty="0" smtClean="0">
                <a:solidFill>
                  <a:srgbClr val="C00000"/>
                </a:solidFill>
              </a:rPr>
              <a:t>difficulty in initiating voluntary movements</a:t>
            </a:r>
            <a:r>
              <a:rPr lang="en-US" dirty="0" smtClean="0"/>
              <a:t>. </a:t>
            </a:r>
          </a:p>
          <a:p>
            <a:pPr algn="l" rtl="0"/>
            <a:r>
              <a:rPr lang="en-US" dirty="0" smtClean="0"/>
              <a:t>There is a decrease in the normal unconscious movements such as swinging of the arms during walking.</a:t>
            </a:r>
          </a:p>
          <a:p>
            <a:pPr algn="l" rtl="0"/>
            <a:r>
              <a:rPr lang="en-US" dirty="0" smtClean="0"/>
              <a:t>lack of facial expressions </a:t>
            </a:r>
            <a:r>
              <a:rPr lang="en-US" b="1" dirty="0" smtClean="0">
                <a:solidFill>
                  <a:srgbClr val="C00000"/>
                </a:solidFill>
              </a:rPr>
              <a:t>(musk face).</a:t>
            </a:r>
          </a:p>
          <a:p>
            <a:pPr algn="l" rtl="0"/>
            <a:r>
              <a:rPr lang="en-US" b="1" dirty="0" smtClean="0">
                <a:solidFill>
                  <a:srgbClr val="C00000"/>
                </a:solidFill>
              </a:rPr>
              <a:t>Slow </a:t>
            </a:r>
            <a:r>
              <a:rPr lang="en-US" b="1" dirty="0" err="1" smtClean="0">
                <a:solidFill>
                  <a:srgbClr val="C00000"/>
                </a:solidFill>
              </a:rPr>
              <a:t>monotonus</a:t>
            </a:r>
            <a:r>
              <a:rPr lang="en-US" b="1" dirty="0" smtClean="0">
                <a:solidFill>
                  <a:srgbClr val="C00000"/>
                </a:solidFill>
              </a:rPr>
              <a:t> and low volume speech.</a:t>
            </a:r>
          </a:p>
          <a:p>
            <a:pPr algn="l" rtl="0"/>
            <a:r>
              <a:rPr lang="en-US" b="1" dirty="0" smtClean="0">
                <a:solidFill>
                  <a:srgbClr val="C00000"/>
                </a:solidFill>
              </a:rPr>
              <a:t>Shuffling gait.</a:t>
            </a:r>
            <a:endParaRPr lang="ar-EG" b="1" dirty="0">
              <a:solidFill>
                <a:srgbClr val="C00000"/>
              </a:solidFill>
            </a:endParaRPr>
          </a:p>
        </p:txBody>
      </p:sp>
      <p:sp>
        <p:nvSpPr>
          <p:cNvPr id="4" name="Rectangle 3"/>
          <p:cNvSpPr/>
          <p:nvPr/>
        </p:nvSpPr>
        <p:spPr>
          <a:xfrm>
            <a:off x="2546350" y="-341758"/>
            <a:ext cx="2286000" cy="369332"/>
          </a:xfrm>
          <a:prstGeom prst="rect">
            <a:avLst/>
          </a:prstGeom>
        </p:spPr>
        <p:txBody>
          <a:bodyPr>
            <a:spAutoFit/>
          </a:bodyPr>
          <a:lstStyle/>
          <a:p>
            <a:endParaRPr lang="ar-E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Static Tremors</a:t>
            </a:r>
            <a:endParaRPr lang="ar-EG" dirty="0"/>
          </a:p>
        </p:txBody>
      </p:sp>
      <p:sp>
        <p:nvSpPr>
          <p:cNvPr id="3" name="Content Placeholder 2"/>
          <p:cNvSpPr>
            <a:spLocks noGrp="1"/>
          </p:cNvSpPr>
          <p:nvPr>
            <p:ph sz="quarter" idx="1"/>
          </p:nvPr>
        </p:nvSpPr>
        <p:spPr/>
        <p:txBody>
          <a:bodyPr/>
          <a:lstStyle/>
          <a:p>
            <a:pPr algn="l" rtl="0"/>
            <a:r>
              <a:rPr lang="en-US" dirty="0" smtClean="0"/>
              <a:t>The tremor, which is present </a:t>
            </a:r>
            <a:r>
              <a:rPr lang="en-US" b="1" dirty="0" smtClean="0">
                <a:solidFill>
                  <a:srgbClr val="C00000"/>
                </a:solidFill>
              </a:rPr>
              <a:t>at rest </a:t>
            </a:r>
            <a:r>
              <a:rPr lang="en-US" dirty="0" smtClean="0"/>
              <a:t>and disappears with activity and </a:t>
            </a:r>
            <a:r>
              <a:rPr lang="en-US" dirty="0" err="1" smtClean="0"/>
              <a:t>durind</a:t>
            </a:r>
            <a:r>
              <a:rPr lang="en-US" dirty="0" smtClean="0"/>
              <a:t> sleep, is due to regular, alternating 8-Hz contractions of antagonistic muscles.</a:t>
            </a:r>
          </a:p>
          <a:p>
            <a:pPr algn="l" rtl="0"/>
            <a:r>
              <a:rPr lang="en-US" dirty="0" smtClean="0"/>
              <a:t>Marked in the upper limb, in the hand </a:t>
            </a:r>
            <a:r>
              <a:rPr lang="en-US" b="1" dirty="0" smtClean="0">
                <a:solidFill>
                  <a:srgbClr val="C00000"/>
                </a:solidFill>
              </a:rPr>
              <a:t>(pill-rolling movement).</a:t>
            </a:r>
            <a:endParaRPr lang="ar-EG" b="1"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 of PD</a:t>
            </a:r>
            <a:endParaRPr lang="ar-EG" dirty="0"/>
          </a:p>
        </p:txBody>
      </p:sp>
      <p:sp>
        <p:nvSpPr>
          <p:cNvPr id="3" name="Content Placeholder 2"/>
          <p:cNvSpPr>
            <a:spLocks noGrp="1"/>
          </p:cNvSpPr>
          <p:nvPr>
            <p:ph sz="quarter" idx="1"/>
          </p:nvPr>
        </p:nvSpPr>
        <p:spPr/>
        <p:txBody>
          <a:bodyPr>
            <a:normAutofit fontScale="92500" lnSpcReduction="10000"/>
          </a:bodyPr>
          <a:lstStyle/>
          <a:p>
            <a:pPr algn="l" rtl="0"/>
            <a:r>
              <a:rPr lang="en-US" dirty="0" smtClean="0"/>
              <a:t>In healthy individuals, basal ganglia output is inhibitory via </a:t>
            </a:r>
            <a:r>
              <a:rPr lang="en-US" dirty="0" err="1" smtClean="0"/>
              <a:t>GABAergic</a:t>
            </a:r>
            <a:r>
              <a:rPr lang="en-US" dirty="0" smtClean="0"/>
              <a:t> nerve fibers. </a:t>
            </a:r>
          </a:p>
          <a:p>
            <a:pPr algn="l" rtl="0"/>
            <a:r>
              <a:rPr lang="en-US" dirty="0" smtClean="0"/>
              <a:t>The dopaminergic neurons that project from the substantia nigra to the </a:t>
            </a:r>
            <a:r>
              <a:rPr lang="en-US" dirty="0" err="1" smtClean="0"/>
              <a:t>putamen</a:t>
            </a:r>
            <a:r>
              <a:rPr lang="en-US" dirty="0" smtClean="0"/>
              <a:t> normally have two effects. They </a:t>
            </a:r>
            <a:r>
              <a:rPr lang="en-US" u="sng" dirty="0" smtClean="0"/>
              <a:t>stimulate</a:t>
            </a:r>
            <a:r>
              <a:rPr lang="en-US" dirty="0" smtClean="0"/>
              <a:t> the </a:t>
            </a:r>
            <a:r>
              <a:rPr lang="en-US" b="1" dirty="0" smtClean="0">
                <a:solidFill>
                  <a:srgbClr val="C00000"/>
                </a:solidFill>
              </a:rPr>
              <a:t>D1 dopamine </a:t>
            </a:r>
            <a:r>
              <a:rPr lang="en-US" dirty="0" smtClean="0"/>
              <a:t>receptors, which inhibit </a:t>
            </a:r>
            <a:r>
              <a:rPr lang="en-US" dirty="0" err="1" smtClean="0"/>
              <a:t>GPi</a:t>
            </a:r>
            <a:r>
              <a:rPr lang="en-US" dirty="0" smtClean="0"/>
              <a:t> via direct </a:t>
            </a:r>
            <a:r>
              <a:rPr lang="en-US" dirty="0" err="1" smtClean="0"/>
              <a:t>GABAergic</a:t>
            </a:r>
            <a:r>
              <a:rPr lang="en-US" dirty="0" smtClean="0"/>
              <a:t> receptors; and they </a:t>
            </a:r>
            <a:r>
              <a:rPr lang="en-US" u="sng" dirty="0" smtClean="0"/>
              <a:t>inhibit</a:t>
            </a:r>
            <a:r>
              <a:rPr lang="en-US" dirty="0" smtClean="0"/>
              <a:t> </a:t>
            </a:r>
            <a:r>
              <a:rPr lang="en-US" b="1" dirty="0" smtClean="0">
                <a:solidFill>
                  <a:srgbClr val="C00000"/>
                </a:solidFill>
              </a:rPr>
              <a:t>D2 receptors</a:t>
            </a:r>
            <a:r>
              <a:rPr lang="en-US" dirty="0" smtClean="0"/>
              <a:t>, which also inhibit the </a:t>
            </a:r>
            <a:r>
              <a:rPr lang="en-US" dirty="0" err="1" smtClean="0"/>
              <a:t>GPi</a:t>
            </a:r>
            <a:r>
              <a:rPr lang="en-US" dirty="0" smtClean="0"/>
              <a:t>.</a:t>
            </a:r>
          </a:p>
          <a:p>
            <a:pPr algn="l" rtl="0"/>
            <a:r>
              <a:rPr lang="en-US" dirty="0" smtClean="0"/>
              <a:t> the inhibition reduces the excitatory discharge from the </a:t>
            </a:r>
            <a:r>
              <a:rPr lang="en-US" dirty="0" err="1" smtClean="0"/>
              <a:t>subthalamic</a:t>
            </a:r>
            <a:r>
              <a:rPr lang="en-US" dirty="0" smtClean="0"/>
              <a:t> nucleus to the </a:t>
            </a:r>
            <a:r>
              <a:rPr lang="en-US" dirty="0" err="1" smtClean="0"/>
              <a:t>GPi</a:t>
            </a:r>
            <a:r>
              <a:rPr lang="en-US" dirty="0" smtClean="0"/>
              <a:t>.</a:t>
            </a:r>
          </a:p>
          <a:p>
            <a:pPr algn="l" rtl="0"/>
            <a:r>
              <a:rPr lang="en-US" b="1" dirty="0" smtClean="0"/>
              <a:t>This balance between inhibition and excitation somehow maintains normal motor function</a:t>
            </a:r>
            <a:r>
              <a:rPr lang="en-US" dirty="0" smtClean="0"/>
              <a:t>. </a:t>
            </a:r>
            <a:endParaRPr lang="ar-EG"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sz="quarter" idx="1"/>
          </p:nvPr>
        </p:nvSpPr>
        <p:spPr/>
        <p:txBody>
          <a:bodyPr>
            <a:normAutofit fontScale="92500" lnSpcReduction="10000"/>
          </a:bodyPr>
          <a:lstStyle/>
          <a:p>
            <a:pPr algn="l" rtl="0"/>
            <a:r>
              <a:rPr lang="en-US" dirty="0" smtClean="0"/>
              <a:t>In PD, the dopaminergic input to the </a:t>
            </a:r>
            <a:r>
              <a:rPr lang="en-US" dirty="0" err="1" smtClean="0"/>
              <a:t>putamen</a:t>
            </a:r>
            <a:r>
              <a:rPr lang="en-US" dirty="0" smtClean="0"/>
              <a:t> is lost. This results in </a:t>
            </a:r>
            <a:r>
              <a:rPr lang="en-US" b="1" dirty="0" smtClean="0"/>
              <a:t>decreased inhibition and increased excitation from the </a:t>
            </a:r>
            <a:r>
              <a:rPr lang="en-US" b="1" dirty="0" err="1" smtClean="0"/>
              <a:t>subthalamic</a:t>
            </a:r>
            <a:r>
              <a:rPr lang="en-US" b="1" dirty="0" smtClean="0"/>
              <a:t> nucleus to the </a:t>
            </a:r>
            <a:r>
              <a:rPr lang="en-US" b="1" dirty="0" err="1" smtClean="0"/>
              <a:t>GPi</a:t>
            </a:r>
            <a:r>
              <a:rPr lang="en-US" dirty="0" smtClean="0"/>
              <a:t>. The overall increase in inhibitory output to the thalamus and brainstem disorganizes movement.</a:t>
            </a:r>
          </a:p>
          <a:p>
            <a:pPr algn="l" rtl="0"/>
            <a:r>
              <a:rPr lang="en-US" dirty="0" smtClean="0"/>
              <a:t>The genes for at least five proteins can be mutated. These proteins appear to be involved in </a:t>
            </a:r>
            <a:r>
              <a:rPr lang="en-US" dirty="0" err="1" smtClean="0"/>
              <a:t>ubiquitination</a:t>
            </a:r>
            <a:r>
              <a:rPr lang="en-US" dirty="0" smtClean="0"/>
              <a:t>. Two of the proteins, </a:t>
            </a:r>
            <a:r>
              <a:rPr lang="en-US" b="1" dirty="0" smtClean="0">
                <a:solidFill>
                  <a:srgbClr val="C00000"/>
                </a:solidFill>
              </a:rPr>
              <a:t>α-</a:t>
            </a:r>
            <a:r>
              <a:rPr lang="en-US" b="1" dirty="0" err="1" smtClean="0">
                <a:solidFill>
                  <a:srgbClr val="C00000"/>
                </a:solidFill>
              </a:rPr>
              <a:t>synuclein</a:t>
            </a:r>
            <a:r>
              <a:rPr lang="en-US" dirty="0" smtClean="0"/>
              <a:t> and </a:t>
            </a:r>
            <a:r>
              <a:rPr lang="en-US" b="1" dirty="0" err="1" smtClean="0">
                <a:solidFill>
                  <a:srgbClr val="C00000"/>
                </a:solidFill>
              </a:rPr>
              <a:t>barkin</a:t>
            </a:r>
            <a:r>
              <a:rPr lang="en-US" dirty="0" smtClean="0"/>
              <a:t>, interact and are found in </a:t>
            </a:r>
            <a:r>
              <a:rPr lang="en-US" b="1" dirty="0" err="1" smtClean="0">
                <a:solidFill>
                  <a:srgbClr val="C00000"/>
                </a:solidFill>
              </a:rPr>
              <a:t>Lewy</a:t>
            </a:r>
            <a:r>
              <a:rPr lang="en-US" b="1" dirty="0" smtClean="0">
                <a:solidFill>
                  <a:srgbClr val="C00000"/>
                </a:solidFill>
              </a:rPr>
              <a:t> bodies</a:t>
            </a:r>
            <a:r>
              <a:rPr lang="en-US" dirty="0" smtClean="0"/>
              <a:t>. The </a:t>
            </a:r>
            <a:r>
              <a:rPr lang="en-US" b="1" dirty="0" err="1" smtClean="0">
                <a:solidFill>
                  <a:srgbClr val="C00000"/>
                </a:solidFill>
              </a:rPr>
              <a:t>Lewy</a:t>
            </a:r>
            <a:r>
              <a:rPr lang="en-US" b="1" dirty="0" smtClean="0">
                <a:solidFill>
                  <a:srgbClr val="C00000"/>
                </a:solidFill>
              </a:rPr>
              <a:t> bodies </a:t>
            </a:r>
            <a:r>
              <a:rPr lang="en-US" dirty="0" smtClean="0"/>
              <a:t>are inclusion bodies in neurons that occur in all forms of Parkinson disease.</a:t>
            </a:r>
            <a:endParaRPr lang="ar-E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4" name="Content Placeholder 3" descr="images.jpg"/>
          <p:cNvPicPr>
            <a:picLocks noGrp="1" noChangeAspect="1"/>
          </p:cNvPicPr>
          <p:nvPr>
            <p:ph sz="quarter" idx="1"/>
          </p:nvPr>
        </p:nvPicPr>
        <p:blipFill>
          <a:blip r:embed="rId2"/>
          <a:stretch>
            <a:fillRect/>
          </a:stretch>
        </p:blipFill>
        <p:spPr>
          <a:xfrm>
            <a:off x="857224" y="642918"/>
            <a:ext cx="6500858" cy="5715016"/>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sz="quarter" idx="1"/>
          </p:nvPr>
        </p:nvSpPr>
        <p:spPr/>
        <p:txBody>
          <a:bodyPr>
            <a:normAutofit/>
          </a:bodyPr>
          <a:lstStyle/>
          <a:p>
            <a:pPr algn="l" rtl="0"/>
            <a:r>
              <a:rPr lang="en-US" dirty="0" smtClean="0"/>
              <a:t>An important consideration in Parkinson disease is the balance between the excitatory discharge of cholinergic </a:t>
            </a:r>
            <a:r>
              <a:rPr lang="en-US" dirty="0" err="1" smtClean="0"/>
              <a:t>interneurons</a:t>
            </a:r>
            <a:r>
              <a:rPr lang="en-US" dirty="0" smtClean="0"/>
              <a:t> and the inhibitory dopaminergic input in the striatum. Some improvement is produced by decreasing the cholinergic influence with </a:t>
            </a:r>
            <a:r>
              <a:rPr lang="en-US" dirty="0" err="1" smtClean="0"/>
              <a:t>anticholinergic</a:t>
            </a:r>
            <a:r>
              <a:rPr lang="en-US" dirty="0" smtClean="0"/>
              <a:t> drugs. More dramatic improvement is produced by administration of L-dopa (</a:t>
            </a:r>
            <a:r>
              <a:rPr lang="en-US" dirty="0" err="1" smtClean="0"/>
              <a:t>levodopa</a:t>
            </a:r>
            <a:r>
              <a:rPr lang="en-US" dirty="0" smtClean="0"/>
              <a:t>). </a:t>
            </a:r>
            <a:endParaRPr lang="ar-EG"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PD</a:t>
            </a:r>
            <a:endParaRPr lang="ar-EG" dirty="0"/>
          </a:p>
        </p:txBody>
      </p:sp>
      <p:sp>
        <p:nvSpPr>
          <p:cNvPr id="3" name="Content Placeholder 2"/>
          <p:cNvSpPr>
            <a:spLocks noGrp="1"/>
          </p:cNvSpPr>
          <p:nvPr>
            <p:ph sz="quarter" idx="1"/>
          </p:nvPr>
        </p:nvSpPr>
        <p:spPr/>
        <p:txBody>
          <a:bodyPr>
            <a:normAutofit fontScale="77500" lnSpcReduction="20000"/>
          </a:bodyPr>
          <a:lstStyle/>
          <a:p>
            <a:pPr algn="l" rtl="0"/>
            <a:r>
              <a:rPr lang="en-US" dirty="0" smtClean="0"/>
              <a:t>There </a:t>
            </a:r>
            <a:r>
              <a:rPr lang="en-US" b="1" dirty="0" smtClean="0">
                <a:solidFill>
                  <a:srgbClr val="C00000"/>
                </a:solidFill>
              </a:rPr>
              <a:t>is no cure for Parkinson disease</a:t>
            </a:r>
            <a:r>
              <a:rPr lang="en-US" dirty="0" smtClean="0"/>
              <a:t>, and drug therapies are designed to treat the symptoms.</a:t>
            </a:r>
          </a:p>
          <a:p>
            <a:pPr algn="l" rtl="0"/>
            <a:r>
              <a:rPr lang="en-US" dirty="0" smtClean="0"/>
              <a:t> Improvement is produced by administration </a:t>
            </a:r>
            <a:r>
              <a:rPr lang="en-US" b="1" dirty="0" smtClean="0">
                <a:solidFill>
                  <a:srgbClr val="C00000"/>
                </a:solidFill>
              </a:rPr>
              <a:t>of L-dopa (</a:t>
            </a:r>
            <a:r>
              <a:rPr lang="en-US" b="1" dirty="0" err="1" smtClean="0">
                <a:solidFill>
                  <a:srgbClr val="C00000"/>
                </a:solidFill>
              </a:rPr>
              <a:t>levodopa</a:t>
            </a:r>
            <a:r>
              <a:rPr lang="en-US" dirty="0" smtClean="0">
                <a:solidFill>
                  <a:srgbClr val="C00000"/>
                </a:solidFill>
              </a:rPr>
              <a:t>). </a:t>
            </a:r>
            <a:r>
              <a:rPr lang="en-US" dirty="0" smtClean="0"/>
              <a:t>Unlike dopamine, this dopamine precursor crosses the blood-brain barrier and helps repair the dopamine deficiency. However, the degeneration of these neurons continues and in 5–7 years the beneficial effects of L-dopa disappear.</a:t>
            </a:r>
          </a:p>
          <a:p>
            <a:pPr algn="l" rtl="0"/>
            <a:r>
              <a:rPr lang="en-US" dirty="0" smtClean="0"/>
              <a:t> </a:t>
            </a:r>
            <a:r>
              <a:rPr lang="en-US" b="1" dirty="0" err="1" smtClean="0">
                <a:solidFill>
                  <a:srgbClr val="C00000"/>
                </a:solidFill>
              </a:rPr>
              <a:t>Sinemet</a:t>
            </a:r>
            <a:r>
              <a:rPr lang="en-US" dirty="0" smtClean="0"/>
              <a:t>, a combination of </a:t>
            </a:r>
            <a:r>
              <a:rPr lang="en-US" b="1" dirty="0" err="1" smtClean="0">
                <a:solidFill>
                  <a:srgbClr val="C00000"/>
                </a:solidFill>
              </a:rPr>
              <a:t>levodopa</a:t>
            </a:r>
            <a:r>
              <a:rPr lang="en-US" b="1" dirty="0" smtClean="0">
                <a:solidFill>
                  <a:srgbClr val="C00000"/>
                </a:solidFill>
              </a:rPr>
              <a:t> (L-dopa) and </a:t>
            </a:r>
            <a:r>
              <a:rPr lang="en-US" b="1" dirty="0" err="1" smtClean="0">
                <a:solidFill>
                  <a:srgbClr val="C00000"/>
                </a:solidFill>
              </a:rPr>
              <a:t>carbidopa</a:t>
            </a:r>
            <a:r>
              <a:rPr lang="en-US" dirty="0" smtClean="0"/>
              <a:t>, is the most commonly used drug for the treatment of Parkinson disease. The addition of </a:t>
            </a:r>
            <a:r>
              <a:rPr lang="en-US" dirty="0" err="1" smtClean="0"/>
              <a:t>carbidopa</a:t>
            </a:r>
            <a:r>
              <a:rPr lang="en-US" dirty="0" smtClean="0"/>
              <a:t> to L-dopa increases its effectiveness and prevents the conversion of L-dopa to dopamine in the periphery and thus reduces some of the adverse side effects of L-dopa (nausea, vomiting, and cardiac rhythm disturbances).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Basal Ganglia</a:t>
            </a:r>
            <a:endParaRPr lang="ar-EG" dirty="0"/>
          </a:p>
        </p:txBody>
      </p:sp>
      <p:pic>
        <p:nvPicPr>
          <p:cNvPr id="1026" name="Picture 2" descr="C:\Users\dina\Desktop\female repro image\slide_74.jpg"/>
          <p:cNvPicPr>
            <a:picLocks noGrp="1" noChangeAspect="1" noChangeArrowheads="1"/>
          </p:cNvPicPr>
          <p:nvPr>
            <p:ph sz="quarter" idx="1"/>
          </p:nvPr>
        </p:nvPicPr>
        <p:blipFill>
          <a:blip r:embed="rId2"/>
          <a:stretch>
            <a:fillRect/>
          </a:stretch>
        </p:blipFill>
        <p:spPr bwMode="auto">
          <a:xfrm>
            <a:off x="1692275" y="1600200"/>
            <a:ext cx="5994400" cy="4495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sz="quarter" idx="1"/>
          </p:nvPr>
        </p:nvSpPr>
        <p:spPr/>
        <p:txBody>
          <a:bodyPr>
            <a:normAutofit fontScale="85000" lnSpcReduction="10000"/>
          </a:bodyPr>
          <a:lstStyle/>
          <a:p>
            <a:pPr algn="l" rtl="0"/>
            <a:r>
              <a:rPr lang="en-US" b="1" dirty="0" smtClean="0"/>
              <a:t>Dopamine agonists</a:t>
            </a:r>
            <a:r>
              <a:rPr lang="en-US" dirty="0" smtClean="0"/>
              <a:t>, including </a:t>
            </a:r>
            <a:r>
              <a:rPr lang="en-US" b="1" dirty="0" err="1" smtClean="0"/>
              <a:t>apomorphine</a:t>
            </a:r>
            <a:r>
              <a:rPr lang="en-US" b="1" dirty="0" smtClean="0"/>
              <a:t>, </a:t>
            </a:r>
            <a:r>
              <a:rPr lang="en-US" b="1" dirty="0" err="1" smtClean="0"/>
              <a:t>bromocriptine</a:t>
            </a:r>
            <a:r>
              <a:rPr lang="en-US" b="1" dirty="0" smtClean="0"/>
              <a:t>, </a:t>
            </a:r>
            <a:r>
              <a:rPr lang="en-US" b="1" dirty="0" err="1" smtClean="0"/>
              <a:t>pramipexole</a:t>
            </a:r>
            <a:r>
              <a:rPr lang="en-US" dirty="0" smtClean="0"/>
              <a:t>, and </a:t>
            </a:r>
            <a:r>
              <a:rPr lang="en-US" b="1" dirty="0" err="1" smtClean="0"/>
              <a:t>ropinirole</a:t>
            </a:r>
            <a:r>
              <a:rPr lang="en-US" dirty="0" smtClean="0"/>
              <a:t>, have also proven effective in some patients with Parkinson disease. </a:t>
            </a:r>
          </a:p>
          <a:p>
            <a:pPr algn="l" rtl="0"/>
            <a:r>
              <a:rPr lang="en-US" dirty="0" smtClean="0"/>
              <a:t>As combination with </a:t>
            </a:r>
            <a:r>
              <a:rPr lang="en-US" dirty="0" err="1" smtClean="0"/>
              <a:t>levodopa</a:t>
            </a:r>
            <a:r>
              <a:rPr lang="en-US" dirty="0" smtClean="0"/>
              <a:t>, </a:t>
            </a:r>
            <a:r>
              <a:rPr lang="en-US" b="1" dirty="0" err="1" smtClean="0"/>
              <a:t>cathechol</a:t>
            </a:r>
            <a:r>
              <a:rPr lang="en-US" b="1" dirty="0" smtClean="0"/>
              <a:t>-O-</a:t>
            </a:r>
            <a:r>
              <a:rPr lang="en-US" b="1" dirty="0" err="1" smtClean="0"/>
              <a:t>methyltransferase</a:t>
            </a:r>
            <a:r>
              <a:rPr lang="en-US" b="1" dirty="0" smtClean="0"/>
              <a:t> (COMT) inhibitors</a:t>
            </a:r>
            <a:r>
              <a:rPr lang="en-US" dirty="0" smtClean="0"/>
              <a:t> (</a:t>
            </a:r>
            <a:r>
              <a:rPr lang="en-US" dirty="0" err="1" smtClean="0"/>
              <a:t>eg</a:t>
            </a:r>
            <a:r>
              <a:rPr lang="en-US" dirty="0" smtClean="0"/>
              <a:t>, </a:t>
            </a:r>
            <a:r>
              <a:rPr lang="en-US" b="1" dirty="0" err="1" smtClean="0"/>
              <a:t>entacapone</a:t>
            </a:r>
            <a:r>
              <a:rPr lang="en-US" dirty="0" smtClean="0"/>
              <a:t>) are another class of drugs used to treat this disease. They act by blocking the breakdown of L-dopa, allowing more of it to reach the brain to increase the level of dopamine. </a:t>
            </a:r>
          </a:p>
          <a:p>
            <a:pPr algn="l" rtl="0"/>
            <a:r>
              <a:rPr lang="en-US" b="1" dirty="0" smtClean="0"/>
              <a:t>MAO-B inhibitors </a:t>
            </a:r>
            <a:r>
              <a:rPr lang="en-US" dirty="0" smtClean="0"/>
              <a:t>(</a:t>
            </a:r>
            <a:r>
              <a:rPr lang="en-US" dirty="0" err="1" smtClean="0"/>
              <a:t>eg</a:t>
            </a:r>
            <a:r>
              <a:rPr lang="en-US" dirty="0" smtClean="0"/>
              <a:t>, </a:t>
            </a:r>
            <a:r>
              <a:rPr lang="en-US" b="1" dirty="0" err="1" smtClean="0"/>
              <a:t>selegiline</a:t>
            </a:r>
            <a:r>
              <a:rPr lang="en-US" dirty="0" smtClean="0"/>
              <a:t>) also prevent the breakdown of dopamine. They can be given soon after diagnosis and delay the need for </a:t>
            </a:r>
            <a:r>
              <a:rPr lang="en-US" dirty="0" err="1" smtClean="0"/>
              <a:t>levodopa</a:t>
            </a:r>
            <a:r>
              <a:rPr lang="en-US" dirty="0" smtClean="0"/>
              <a:t>.</a:t>
            </a:r>
            <a:endParaRPr lang="ar-EG" dirty="0" smtClean="0"/>
          </a:p>
          <a:p>
            <a:pPr algn="l" rtl="0"/>
            <a:endParaRPr lang="ar-EG"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sz="quarter" idx="1"/>
          </p:nvPr>
        </p:nvSpPr>
        <p:spPr/>
        <p:txBody>
          <a:bodyPr/>
          <a:lstStyle/>
          <a:p>
            <a:pPr algn="l" rtl="0"/>
            <a:r>
              <a:rPr lang="en-US" dirty="0" smtClean="0"/>
              <a:t>The US Food and Drug Administration has approved the use of </a:t>
            </a:r>
            <a:r>
              <a:rPr lang="en-US" b="1" dirty="0" smtClean="0">
                <a:solidFill>
                  <a:srgbClr val="C00000"/>
                </a:solidFill>
              </a:rPr>
              <a:t>deep brain stimulation (DBS)</a:t>
            </a:r>
            <a:r>
              <a:rPr lang="en-US" dirty="0" smtClean="0"/>
              <a:t> as a method for treating Parkinson disease. DBS reduces the amount of L-dopa patients need and thus reduce its adverse side effects (</a:t>
            </a:r>
            <a:r>
              <a:rPr lang="en-US" dirty="0" err="1" smtClean="0"/>
              <a:t>eg</a:t>
            </a:r>
            <a:r>
              <a:rPr lang="en-US" dirty="0" smtClean="0"/>
              <a:t>, involuntary movements called </a:t>
            </a:r>
            <a:r>
              <a:rPr lang="en-US" dirty="0" err="1" smtClean="0"/>
              <a:t>dyskinesia</a:t>
            </a:r>
            <a:r>
              <a:rPr lang="en-US" dirty="0" smtClean="0"/>
              <a:t>). DBS has been associated with reducing tremors, slowness of movements, and gait problems in some patients. </a:t>
            </a:r>
            <a:endParaRPr lang="ar-EG"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treatment of PD</a:t>
            </a:r>
            <a:endParaRPr lang="ar-EG" dirty="0"/>
          </a:p>
        </p:txBody>
      </p:sp>
      <p:sp>
        <p:nvSpPr>
          <p:cNvPr id="3" name="Content Placeholder 2"/>
          <p:cNvSpPr>
            <a:spLocks noGrp="1"/>
          </p:cNvSpPr>
          <p:nvPr>
            <p:ph sz="quarter" idx="1"/>
          </p:nvPr>
        </p:nvSpPr>
        <p:spPr/>
        <p:txBody>
          <a:bodyPr>
            <a:normAutofit fontScale="70000" lnSpcReduction="20000"/>
          </a:bodyPr>
          <a:lstStyle/>
          <a:p>
            <a:pPr algn="l" rtl="0"/>
            <a:r>
              <a:rPr lang="en-US" dirty="0" smtClean="0"/>
              <a:t>Surgical treatments in general are reserved for </a:t>
            </a:r>
            <a:r>
              <a:rPr lang="en-US" b="1" u="sng" dirty="0" smtClean="0"/>
              <a:t>those who have exhausted drug therapies </a:t>
            </a:r>
            <a:r>
              <a:rPr lang="en-US" b="1" dirty="0" smtClean="0"/>
              <a:t>or who </a:t>
            </a:r>
            <a:r>
              <a:rPr lang="en-US" b="1" u="sng" dirty="0" smtClean="0"/>
              <a:t>have not responded favorably to them.</a:t>
            </a:r>
          </a:p>
          <a:p>
            <a:pPr algn="l" rtl="0"/>
            <a:r>
              <a:rPr lang="en-US" dirty="0" smtClean="0"/>
              <a:t> Lesions in </a:t>
            </a:r>
            <a:r>
              <a:rPr lang="en-US" dirty="0" err="1" smtClean="0"/>
              <a:t>GPi</a:t>
            </a:r>
            <a:r>
              <a:rPr lang="en-US" dirty="0" smtClean="0"/>
              <a:t> (</a:t>
            </a:r>
            <a:r>
              <a:rPr lang="en-US" b="1" dirty="0" err="1" smtClean="0">
                <a:solidFill>
                  <a:srgbClr val="C00000"/>
                </a:solidFill>
              </a:rPr>
              <a:t>pallidotomy</a:t>
            </a:r>
            <a:r>
              <a:rPr lang="en-US" dirty="0" smtClean="0"/>
              <a:t>) or in the </a:t>
            </a:r>
            <a:r>
              <a:rPr lang="en-US" dirty="0" err="1" smtClean="0"/>
              <a:t>subthalamic</a:t>
            </a:r>
            <a:r>
              <a:rPr lang="en-US" dirty="0" smtClean="0"/>
              <a:t> nucleus (</a:t>
            </a:r>
            <a:r>
              <a:rPr lang="en-US" b="1" dirty="0" err="1" smtClean="0">
                <a:solidFill>
                  <a:srgbClr val="C00000"/>
                </a:solidFill>
              </a:rPr>
              <a:t>thalamotomy</a:t>
            </a:r>
            <a:r>
              <a:rPr lang="en-US" dirty="0" smtClean="0"/>
              <a:t>) have been performed to help restore the output balance of the basal ganglia toward normal .</a:t>
            </a:r>
          </a:p>
          <a:p>
            <a:pPr algn="l" rtl="0"/>
            <a:r>
              <a:rPr lang="en-US" dirty="0" smtClean="0"/>
              <a:t>Another surgical approach is to </a:t>
            </a:r>
            <a:r>
              <a:rPr lang="en-US" b="1" dirty="0" smtClean="0"/>
              <a:t>implant dopamine-secreting tissue in or near the basal ganglia</a:t>
            </a:r>
            <a:r>
              <a:rPr lang="en-US" dirty="0" smtClean="0"/>
              <a:t>. Transplants of the patient’s own </a:t>
            </a:r>
            <a:r>
              <a:rPr lang="en-US" u="sng" dirty="0" smtClean="0"/>
              <a:t>adrenal </a:t>
            </a:r>
            <a:r>
              <a:rPr lang="en-US" u="sng" dirty="0" err="1" smtClean="0"/>
              <a:t>medullary</a:t>
            </a:r>
            <a:r>
              <a:rPr lang="en-US" u="sng" dirty="0" smtClean="0"/>
              <a:t> tissue or carotid body </a:t>
            </a:r>
            <a:r>
              <a:rPr lang="en-US" dirty="0" smtClean="0"/>
              <a:t>works for a while, apparently by functioning as a sort of </a:t>
            </a:r>
            <a:r>
              <a:rPr lang="en-US" u="sng" dirty="0" smtClean="0"/>
              <a:t>dopamine </a:t>
            </a:r>
            <a:r>
              <a:rPr lang="en-US" u="sng" dirty="0" err="1" smtClean="0"/>
              <a:t>minipump</a:t>
            </a:r>
            <a:r>
              <a:rPr lang="en-US" dirty="0" smtClean="0"/>
              <a:t>, but long-term results have been disappointing. Results with transplantation of </a:t>
            </a:r>
            <a:r>
              <a:rPr lang="en-US" u="sng" dirty="0" smtClean="0"/>
              <a:t>fetal </a:t>
            </a:r>
            <a:r>
              <a:rPr lang="en-US" u="sng" dirty="0" err="1" smtClean="0"/>
              <a:t>striatal</a:t>
            </a:r>
            <a:r>
              <a:rPr lang="en-US" u="sng" dirty="0" smtClean="0"/>
              <a:t> tissue </a:t>
            </a:r>
            <a:r>
              <a:rPr lang="en-US" dirty="0" smtClean="0"/>
              <a:t>have been better, and there is evidence that the transplanted cells not only survive but make appropriate connections in the host’s basal ganglia. However, some patients with transplants develop </a:t>
            </a:r>
            <a:r>
              <a:rPr lang="en-US" dirty="0" err="1" smtClean="0"/>
              <a:t>dyskinesias</a:t>
            </a:r>
            <a:r>
              <a:rPr lang="en-US" dirty="0" smtClean="0"/>
              <a:t> due to excessive levels of dopamine.</a:t>
            </a:r>
            <a:endParaRPr lang="ar-EG"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models of PD</a:t>
            </a:r>
            <a:endParaRPr lang="ar-EG" dirty="0"/>
          </a:p>
        </p:txBody>
      </p:sp>
      <p:sp>
        <p:nvSpPr>
          <p:cNvPr id="3" name="Content Placeholder 2"/>
          <p:cNvSpPr>
            <a:spLocks noGrp="1"/>
          </p:cNvSpPr>
          <p:nvPr>
            <p:ph sz="quarter" idx="1"/>
          </p:nvPr>
        </p:nvSpPr>
        <p:spPr/>
        <p:txBody>
          <a:bodyPr/>
          <a:lstStyle/>
          <a:p>
            <a:pPr algn="l" rtl="0">
              <a:buNone/>
            </a:pPr>
            <a:r>
              <a:rPr lang="en-US" i="1" dirty="0" smtClean="0"/>
              <a:t>There are three current techniques for producing in vivo models of Parkinson’s disease: </a:t>
            </a:r>
          </a:p>
          <a:p>
            <a:pPr algn="l" rtl="0">
              <a:buNone/>
            </a:pPr>
            <a:r>
              <a:rPr lang="en-US" i="1" dirty="0" smtClean="0"/>
              <a:t>1-Unilateral </a:t>
            </a:r>
            <a:r>
              <a:rPr lang="en-US" i="1" dirty="0" err="1" smtClean="0"/>
              <a:t>lesioning</a:t>
            </a:r>
            <a:r>
              <a:rPr lang="en-US" i="1" dirty="0" smtClean="0"/>
              <a:t> with </a:t>
            </a:r>
            <a:r>
              <a:rPr lang="en-US" b="1" i="1" dirty="0" smtClean="0"/>
              <a:t>6-hydroxydopamine</a:t>
            </a:r>
            <a:r>
              <a:rPr lang="en-US" i="1" dirty="0" smtClean="0"/>
              <a:t> </a:t>
            </a:r>
            <a:r>
              <a:rPr lang="en-US" b="1" i="1" dirty="0" smtClean="0"/>
              <a:t>(rats) </a:t>
            </a:r>
          </a:p>
          <a:p>
            <a:pPr algn="l" rtl="0">
              <a:buNone/>
            </a:pPr>
            <a:r>
              <a:rPr lang="en-US" i="1" dirty="0" smtClean="0"/>
              <a:t>2-Systemic injection of 1-methyl 4-phenyltetrahydropyridine </a:t>
            </a:r>
            <a:r>
              <a:rPr lang="en-US" b="1" i="1" dirty="0" smtClean="0"/>
              <a:t>(MPTP)(mice and monkeys</a:t>
            </a:r>
            <a:r>
              <a:rPr lang="en-US" i="1" dirty="0" smtClean="0"/>
              <a:t>).</a:t>
            </a:r>
            <a:endParaRPr lang="en-US" i="1" dirty="0" smtClean="0"/>
          </a:p>
          <a:p>
            <a:pPr algn="l" rtl="0">
              <a:buNone/>
            </a:pPr>
            <a:r>
              <a:rPr lang="en-US" i="1" dirty="0" smtClean="0"/>
              <a:t>3-Systemic injection of </a:t>
            </a:r>
            <a:r>
              <a:rPr lang="en-US" b="1" i="1" dirty="0" smtClean="0"/>
              <a:t>rotenone (rats).</a:t>
            </a:r>
            <a:endParaRPr lang="ar-EG"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6-OHDA RAT MODEL</a:t>
            </a:r>
            <a:endParaRPr lang="ar-EG" dirty="0"/>
          </a:p>
        </p:txBody>
      </p:sp>
      <p:sp>
        <p:nvSpPr>
          <p:cNvPr id="3" name="Content Placeholder 2"/>
          <p:cNvSpPr>
            <a:spLocks noGrp="1"/>
          </p:cNvSpPr>
          <p:nvPr>
            <p:ph sz="quarter" idx="1"/>
          </p:nvPr>
        </p:nvSpPr>
        <p:spPr/>
        <p:txBody>
          <a:bodyPr>
            <a:normAutofit fontScale="92500"/>
          </a:bodyPr>
          <a:lstStyle/>
          <a:p>
            <a:pPr algn="l" rtl="0"/>
            <a:r>
              <a:rPr lang="en-US" dirty="0" smtClean="0"/>
              <a:t>This is the traditional model for testing Parkinson’s therapies, especially those intended to increase dopamine levels in the striatum. </a:t>
            </a:r>
          </a:p>
          <a:p>
            <a:pPr algn="l" rtl="0"/>
            <a:r>
              <a:rPr lang="en-US" dirty="0" smtClean="0"/>
              <a:t>The principal advantage of this model is that it is very sensitive to dopamine agonists. </a:t>
            </a:r>
          </a:p>
          <a:p>
            <a:pPr algn="l" rtl="0"/>
            <a:r>
              <a:rPr lang="en-US" dirty="0" smtClean="0"/>
              <a:t>The toxin 6-hydroxydopamine (6-OHDA) is injected on one side of the rat, while the opposite side serves as an intra-animal control. </a:t>
            </a:r>
          </a:p>
          <a:p>
            <a:pPr algn="l" rtl="0"/>
            <a:r>
              <a:rPr lang="en-US" dirty="0" smtClean="0"/>
              <a:t>This injection produces DA neuron loss on the injected side while sparing the contralateral DA neurons.</a:t>
            </a:r>
            <a:endParaRPr lang="ar-EG"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MPTP MOUSE MODEL</a:t>
            </a:r>
            <a:endParaRPr lang="ar-EG" dirty="0"/>
          </a:p>
        </p:txBody>
      </p:sp>
      <p:sp>
        <p:nvSpPr>
          <p:cNvPr id="3" name="Content Placeholder 2"/>
          <p:cNvSpPr>
            <a:spLocks noGrp="1"/>
          </p:cNvSpPr>
          <p:nvPr>
            <p:ph sz="quarter" idx="1"/>
          </p:nvPr>
        </p:nvSpPr>
        <p:spPr/>
        <p:txBody>
          <a:bodyPr>
            <a:normAutofit fontScale="85000" lnSpcReduction="20000"/>
          </a:bodyPr>
          <a:lstStyle/>
          <a:p>
            <a:pPr algn="l" rtl="0"/>
            <a:r>
              <a:rPr lang="en-US" dirty="0" smtClean="0"/>
              <a:t>The MPTP mouse model of Parkinson’s disease is thought to mimic more closely the behavioral pathology of Parkinson’s disease, compared to the 6-OHDA rat model, and is currently the model of choice. </a:t>
            </a:r>
          </a:p>
          <a:p>
            <a:pPr algn="l" rtl="0"/>
            <a:r>
              <a:rPr lang="en-US" dirty="0" smtClean="0"/>
              <a:t>Mice exhibit Parkinson’s-like symptoms following systemic injection of the pyridine toxin MPTP, which produces a loss of </a:t>
            </a:r>
            <a:r>
              <a:rPr lang="en-US" dirty="0" err="1" smtClean="0"/>
              <a:t>striatal</a:t>
            </a:r>
            <a:r>
              <a:rPr lang="en-US" dirty="0" smtClean="0"/>
              <a:t> dopamine (DA) nerve terminal markers and, at higher doses, death of DA neurons in the substantia nigra. </a:t>
            </a:r>
          </a:p>
          <a:p>
            <a:pPr algn="l" rtl="0"/>
            <a:r>
              <a:rPr lang="en-US" dirty="0" smtClean="0"/>
              <a:t>Since the process of terminal loss and degeneration takes 6-9 days following MPTP injection, drugs can be administered both before the MPTP is given (to assay neuroprotection), and/or while the toxin is active in the first week post-injection (to assay preservation of dopamine function).</a:t>
            </a:r>
            <a:endParaRPr lang="ar-EG"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ROTENONE MODEL</a:t>
            </a:r>
            <a:endParaRPr lang="ar-EG" dirty="0"/>
          </a:p>
        </p:txBody>
      </p:sp>
      <p:sp>
        <p:nvSpPr>
          <p:cNvPr id="3" name="Content Placeholder 2"/>
          <p:cNvSpPr>
            <a:spLocks noGrp="1"/>
          </p:cNvSpPr>
          <p:nvPr>
            <p:ph sz="quarter" idx="1"/>
          </p:nvPr>
        </p:nvSpPr>
        <p:spPr/>
        <p:txBody>
          <a:bodyPr>
            <a:normAutofit/>
          </a:bodyPr>
          <a:lstStyle/>
          <a:p>
            <a:pPr algn="l" rtl="0"/>
            <a:r>
              <a:rPr lang="en-US" dirty="0" smtClean="0"/>
              <a:t>The most recent of the Parkinson’s models uses systemic injection of rotenone, a member of a class of compounds found in pesticides, and in natural </a:t>
            </a:r>
            <a:r>
              <a:rPr lang="en-US" dirty="0" smtClean="0"/>
              <a:t>products,  that </a:t>
            </a:r>
            <a:r>
              <a:rPr lang="en-US" dirty="0" smtClean="0"/>
              <a:t>disrupts mitochondrial activity and results in </a:t>
            </a:r>
            <a:r>
              <a:rPr lang="en-US" b="1" dirty="0" smtClean="0"/>
              <a:t>pathology that is strikingly</a:t>
            </a:r>
          </a:p>
          <a:p>
            <a:pPr algn="l" rtl="0">
              <a:buNone/>
            </a:pPr>
            <a:r>
              <a:rPr lang="en-US" b="1" dirty="0" smtClean="0"/>
              <a:t>    similar to that seen in Parkinson’s disease </a:t>
            </a:r>
            <a:r>
              <a:rPr lang="en-US" dirty="0" smtClean="0"/>
              <a:t>(e.g., accumulation and aggregation of α-</a:t>
            </a:r>
            <a:r>
              <a:rPr lang="en-US" dirty="0" err="1" smtClean="0"/>
              <a:t>synuclein</a:t>
            </a:r>
            <a:r>
              <a:rPr lang="en-US" dirty="0" smtClean="0"/>
              <a:t> and </a:t>
            </a:r>
            <a:r>
              <a:rPr lang="en-US" dirty="0" err="1" smtClean="0"/>
              <a:t>ubiquitin</a:t>
            </a:r>
            <a:r>
              <a:rPr lang="en-US" dirty="0" smtClean="0"/>
              <a:t>, progressive oxidative damage, and </a:t>
            </a:r>
            <a:r>
              <a:rPr lang="en-US" dirty="0" err="1" smtClean="0"/>
              <a:t>caspase</a:t>
            </a:r>
            <a:r>
              <a:rPr lang="en-US" dirty="0" smtClean="0"/>
              <a:t> dependent death).</a:t>
            </a:r>
            <a:endParaRPr lang="ar-EG"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sz="quarter" idx="1"/>
          </p:nvPr>
        </p:nvSpPr>
        <p:spPr/>
        <p:txBody>
          <a:bodyPr>
            <a:normAutofit fontScale="85000" lnSpcReduction="20000"/>
          </a:bodyPr>
          <a:lstStyle/>
          <a:p>
            <a:pPr algn="l" rtl="0"/>
            <a:r>
              <a:rPr lang="en-US" dirty="0" smtClean="0"/>
              <a:t>Only recently have reliable behavior tests become available with this model. This reliability comes from using </a:t>
            </a:r>
            <a:r>
              <a:rPr lang="en-US" b="1" i="1" dirty="0" smtClean="0">
                <a:solidFill>
                  <a:srgbClr val="C00000"/>
                </a:solidFill>
              </a:rPr>
              <a:t>two distinct protocols</a:t>
            </a:r>
            <a:r>
              <a:rPr lang="en-US" dirty="0" smtClean="0"/>
              <a:t>, each with different optimal doses of the toxin.</a:t>
            </a:r>
          </a:p>
          <a:p>
            <a:pPr algn="l" rtl="0"/>
            <a:r>
              <a:rPr lang="en-US" b="1" u="sng" dirty="0" smtClean="0"/>
              <a:t>In the first protocol</a:t>
            </a:r>
            <a:r>
              <a:rPr lang="en-US" dirty="0" smtClean="0"/>
              <a:t>, a lower dose is used that minimizes the loss of animals before the 3-week endpoint of a typical study, yet still produces a decrease in TH in the striatum. The extent of reduced TH activity is variable across rats and there is no correlation between the extent of TH loss and the behavioral deficits. Thus, this model is appropriate for </a:t>
            </a:r>
            <a:r>
              <a:rPr lang="en-US" dirty="0" smtClean="0">
                <a:solidFill>
                  <a:srgbClr val="C00000"/>
                </a:solidFill>
              </a:rPr>
              <a:t>testing compounds that reduce toxicity </a:t>
            </a:r>
            <a:r>
              <a:rPr lang="en-US" dirty="0" smtClean="0"/>
              <a:t>and the resultant behavioral deficits, but their </a:t>
            </a:r>
            <a:r>
              <a:rPr lang="en-US" dirty="0" smtClean="0">
                <a:solidFill>
                  <a:srgbClr val="C00000"/>
                </a:solidFill>
              </a:rPr>
              <a:t>effect on dopamine activity is secondary.</a:t>
            </a:r>
            <a:endParaRPr lang="ar-EG" dirty="0">
              <a:solidFill>
                <a:srgbClr val="C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sz="quarter" idx="1"/>
          </p:nvPr>
        </p:nvSpPr>
        <p:spPr/>
        <p:txBody>
          <a:bodyPr>
            <a:normAutofit fontScale="85000" lnSpcReduction="10000"/>
          </a:bodyPr>
          <a:lstStyle/>
          <a:p>
            <a:pPr algn="l" rtl="0"/>
            <a:r>
              <a:rPr lang="en-US" b="1" u="sng" dirty="0" smtClean="0"/>
              <a:t>In the second protocol </a:t>
            </a:r>
            <a:r>
              <a:rPr lang="en-US" dirty="0" smtClean="0"/>
              <a:t>a higher dose of rotenone is used that produces pronounced neuropathology. In this case the endpoint measure is acute “toxic” behavior that requires perfusion of the animal.</a:t>
            </a:r>
          </a:p>
          <a:p>
            <a:pPr algn="l" rtl="0"/>
            <a:r>
              <a:rPr lang="en-US" dirty="0" smtClean="0"/>
              <a:t> These animals have a </a:t>
            </a:r>
            <a:r>
              <a:rPr lang="en-US" dirty="0" smtClean="0">
                <a:solidFill>
                  <a:srgbClr val="C00000"/>
                </a:solidFill>
              </a:rPr>
              <a:t>reliable loss of TH in the striatum and loss of DA neurons in the nigra</a:t>
            </a:r>
            <a:r>
              <a:rPr lang="en-US" dirty="0" smtClean="0"/>
              <a:t>, both of which can be measured.</a:t>
            </a:r>
          </a:p>
          <a:p>
            <a:pPr algn="l" rtl="0"/>
            <a:r>
              <a:rPr lang="en-US" dirty="0" smtClean="0"/>
              <a:t> A neuroprotective compound tested in this version of the model would decrease the number of rats displaying “toxic” behavior at a set post-lesion time point, or prolong the average time before “toxic” behavior. A positive control in this protocol is Coenzyme Q, which is neuroprotective.</a:t>
            </a:r>
            <a:endParaRPr lang="ar-EG"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MPTP PRIMATE MODEL</a:t>
            </a:r>
            <a:endParaRPr lang="ar-EG" dirty="0"/>
          </a:p>
        </p:txBody>
      </p:sp>
      <p:sp>
        <p:nvSpPr>
          <p:cNvPr id="3" name="Content Placeholder 2"/>
          <p:cNvSpPr>
            <a:spLocks noGrp="1"/>
          </p:cNvSpPr>
          <p:nvPr>
            <p:ph sz="quarter" idx="1"/>
          </p:nvPr>
        </p:nvSpPr>
        <p:spPr/>
        <p:txBody>
          <a:bodyPr>
            <a:normAutofit fontScale="92500" lnSpcReduction="10000"/>
          </a:bodyPr>
          <a:lstStyle/>
          <a:p>
            <a:pPr algn="l" rtl="0"/>
            <a:r>
              <a:rPr lang="en-US" dirty="0" smtClean="0"/>
              <a:t>Similar to the MPTP mouse model, this model is most often used as a </a:t>
            </a:r>
            <a:r>
              <a:rPr lang="en-US" dirty="0" smtClean="0">
                <a:solidFill>
                  <a:srgbClr val="C00000"/>
                </a:solidFill>
              </a:rPr>
              <a:t>final study </a:t>
            </a:r>
            <a:r>
              <a:rPr lang="en-US" dirty="0" smtClean="0"/>
              <a:t>of a test compound’s efficacy before testing in humans. </a:t>
            </a:r>
          </a:p>
          <a:p>
            <a:pPr algn="l" rtl="0"/>
            <a:r>
              <a:rPr lang="en-US" dirty="0" smtClean="0"/>
              <a:t>The non-human primate species used are either </a:t>
            </a:r>
            <a:r>
              <a:rPr lang="en-US" dirty="0" err="1" smtClean="0"/>
              <a:t>cynomolgus</a:t>
            </a:r>
            <a:r>
              <a:rPr lang="en-US" dirty="0" smtClean="0"/>
              <a:t>, rhesus, or African green monkeys.</a:t>
            </a:r>
          </a:p>
          <a:p>
            <a:pPr algn="l" rtl="0"/>
            <a:r>
              <a:rPr lang="en-US" dirty="0" smtClean="0"/>
              <a:t>Following systemic MPTP administration, the animal’s motor and cognitive functions are impaired, as in humans. In particular the animals display muscle rigidity, </a:t>
            </a:r>
            <a:r>
              <a:rPr lang="en-US" dirty="0" err="1" smtClean="0"/>
              <a:t>akinesia</a:t>
            </a:r>
            <a:r>
              <a:rPr lang="en-US" dirty="0" smtClean="0"/>
              <a:t>, and tremors, along with impairment on a common memory task, delayed match to sample (DMTS).</a:t>
            </a:r>
            <a:endParaRPr lang="ar-E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dirty="0"/>
          </a:p>
        </p:txBody>
      </p:sp>
      <p:pic>
        <p:nvPicPr>
          <p:cNvPr id="4" name="Content Placeholder 3" descr="amygdaloid_body41331401342738.png"/>
          <p:cNvPicPr>
            <a:picLocks noGrp="1" noChangeAspect="1"/>
          </p:cNvPicPr>
          <p:nvPr>
            <p:ph sz="quarter" idx="1"/>
          </p:nvPr>
        </p:nvPicPr>
        <p:blipFill>
          <a:blip r:embed="rId2"/>
          <a:stretch>
            <a:fillRect/>
          </a:stretch>
        </p:blipFill>
        <p:spPr>
          <a:xfrm>
            <a:off x="353128" y="1071546"/>
            <a:ext cx="8362276" cy="5109643"/>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VITRO MODELS</a:t>
            </a:r>
            <a:endParaRPr lang="ar-EG" dirty="0"/>
          </a:p>
        </p:txBody>
      </p:sp>
      <p:sp>
        <p:nvSpPr>
          <p:cNvPr id="3" name="Content Placeholder 2"/>
          <p:cNvSpPr>
            <a:spLocks noGrp="1"/>
          </p:cNvSpPr>
          <p:nvPr>
            <p:ph sz="quarter" idx="1"/>
          </p:nvPr>
        </p:nvSpPr>
        <p:spPr/>
        <p:txBody>
          <a:bodyPr>
            <a:normAutofit fontScale="70000" lnSpcReduction="20000"/>
          </a:bodyPr>
          <a:lstStyle/>
          <a:p>
            <a:pPr algn="l" rtl="0"/>
            <a:r>
              <a:rPr lang="en-US" b="1" dirty="0" smtClean="0"/>
              <a:t>Rotenone</a:t>
            </a:r>
          </a:p>
          <a:p>
            <a:pPr algn="l" rtl="0">
              <a:buNone/>
            </a:pPr>
            <a:r>
              <a:rPr lang="en-US" dirty="0" smtClean="0"/>
              <a:t>       A botanical compound obtained from the roots of Derris sp., rotenone is an active ingredient in many pesticides. Rotenone blocks complex I of the mitochondrial respiratory chain and there by induces nigrostriatal degeneration </a:t>
            </a:r>
            <a:r>
              <a:rPr lang="en-US" dirty="0" smtClean="0"/>
              <a:t>in rodents</a:t>
            </a:r>
            <a:r>
              <a:rPr lang="en-US" dirty="0" smtClean="0"/>
              <a:t>, thus reproducing the hallmark pathology of Parkinson’s disease.</a:t>
            </a:r>
          </a:p>
          <a:p>
            <a:pPr algn="l" rtl="0"/>
            <a:r>
              <a:rPr lang="en-US" b="1" dirty="0" smtClean="0"/>
              <a:t>MPP+</a:t>
            </a:r>
          </a:p>
          <a:p>
            <a:pPr algn="l" rtl="0">
              <a:buNone/>
            </a:pPr>
            <a:r>
              <a:rPr lang="en-US" dirty="0" smtClean="0"/>
              <a:t>       The active metabolite of MPTP, MPP+ is a </a:t>
            </a:r>
            <a:r>
              <a:rPr lang="en-US" dirty="0" err="1" smtClean="0"/>
              <a:t>piperidine</a:t>
            </a:r>
            <a:r>
              <a:rPr lang="en-US" dirty="0" smtClean="0"/>
              <a:t> derivative which induces a </a:t>
            </a:r>
            <a:r>
              <a:rPr lang="en-US" dirty="0" err="1" smtClean="0"/>
              <a:t>Parkinsonian</a:t>
            </a:r>
            <a:r>
              <a:rPr lang="en-US" dirty="0" smtClean="0"/>
              <a:t> syndrome in mice and primates. MPP+ selectively enters dopamine neurons via the dopamine transporter and also blocks complex I of the mitochondrial respiratory chain.</a:t>
            </a:r>
          </a:p>
          <a:p>
            <a:pPr algn="l" rtl="0"/>
            <a:r>
              <a:rPr lang="en-US" b="1" dirty="0" err="1" smtClean="0"/>
              <a:t>Epoxymicin</a:t>
            </a:r>
            <a:endParaRPr lang="en-US" b="1" dirty="0" smtClean="0"/>
          </a:p>
          <a:p>
            <a:pPr algn="l" rtl="0">
              <a:buNone/>
            </a:pPr>
            <a:r>
              <a:rPr lang="en-US" dirty="0" smtClean="0"/>
              <a:t>       </a:t>
            </a:r>
            <a:r>
              <a:rPr lang="en-US" dirty="0" err="1" smtClean="0"/>
              <a:t>Epoxymicin</a:t>
            </a:r>
            <a:r>
              <a:rPr lang="en-US" dirty="0" smtClean="0"/>
              <a:t>, a natural product isolated from </a:t>
            </a:r>
            <a:r>
              <a:rPr lang="en-US" dirty="0" err="1" smtClean="0"/>
              <a:t>Actinomyces</a:t>
            </a:r>
            <a:r>
              <a:rPr lang="en-US" dirty="0" smtClean="0"/>
              <a:t> sp., is a </a:t>
            </a:r>
            <a:r>
              <a:rPr lang="en-US" dirty="0" smtClean="0"/>
              <a:t>cell permeable</a:t>
            </a:r>
            <a:r>
              <a:rPr lang="en-US" dirty="0" smtClean="0"/>
              <a:t>, potent, selective and irreversible </a:t>
            </a:r>
            <a:r>
              <a:rPr lang="en-US" dirty="0" err="1" smtClean="0"/>
              <a:t>proteasome</a:t>
            </a:r>
            <a:r>
              <a:rPr lang="en-US" dirty="0" smtClean="0"/>
              <a:t> inhibitor. Impairment of the </a:t>
            </a:r>
            <a:r>
              <a:rPr lang="en-US" dirty="0" err="1" smtClean="0"/>
              <a:t>ubiquitin-proteasome</a:t>
            </a:r>
            <a:r>
              <a:rPr lang="en-US" dirty="0" smtClean="0"/>
              <a:t> system replicates features of Parkinson’s disease.</a:t>
            </a:r>
            <a:endParaRPr lang="ar-EG"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Exercise and PD</a:t>
            </a:r>
            <a:endParaRPr lang="ar-EG" b="1" dirty="0">
              <a:solidFill>
                <a:srgbClr val="C00000"/>
              </a:solidFill>
            </a:endParaRPr>
          </a:p>
        </p:txBody>
      </p:sp>
      <p:sp>
        <p:nvSpPr>
          <p:cNvPr id="3" name="Content Placeholder 2"/>
          <p:cNvSpPr>
            <a:spLocks noGrp="1"/>
          </p:cNvSpPr>
          <p:nvPr>
            <p:ph sz="quarter" idx="1"/>
          </p:nvPr>
        </p:nvSpPr>
        <p:spPr/>
        <p:txBody>
          <a:bodyPr>
            <a:normAutofit fontScale="62500" lnSpcReduction="20000"/>
          </a:bodyPr>
          <a:lstStyle/>
          <a:p>
            <a:pPr algn="l" rtl="0"/>
            <a:r>
              <a:rPr lang="en-US" dirty="0" smtClean="0"/>
              <a:t>For many years, there has been the notion that an altered</a:t>
            </a:r>
          </a:p>
          <a:p>
            <a:pPr algn="l" rtl="0">
              <a:buNone/>
            </a:pPr>
            <a:r>
              <a:rPr lang="en-US" dirty="0" smtClean="0"/>
              <a:t>environment can have an impact on neuronal structure and</a:t>
            </a:r>
          </a:p>
          <a:p>
            <a:pPr algn="l" rtl="0">
              <a:buNone/>
            </a:pPr>
            <a:r>
              <a:rPr lang="en-US" dirty="0" smtClean="0"/>
              <a:t>function.</a:t>
            </a:r>
          </a:p>
          <a:p>
            <a:pPr algn="l" rtl="0"/>
            <a:r>
              <a:rPr lang="en-US" dirty="0" smtClean="0"/>
              <a:t> One of the earliest mentions of this idea was by the Italian</a:t>
            </a:r>
          </a:p>
          <a:p>
            <a:pPr algn="l" rtl="0">
              <a:buNone/>
            </a:pPr>
            <a:r>
              <a:rPr lang="en-US" dirty="0" err="1" smtClean="0"/>
              <a:t>neuroanatomist</a:t>
            </a:r>
            <a:r>
              <a:rPr lang="en-US" dirty="0" smtClean="0"/>
              <a:t> Michele </a:t>
            </a:r>
            <a:r>
              <a:rPr lang="en-US" dirty="0" err="1" smtClean="0"/>
              <a:t>Vicenzo</a:t>
            </a:r>
            <a:r>
              <a:rPr lang="en-US" dirty="0" smtClean="0"/>
              <a:t> </a:t>
            </a:r>
            <a:r>
              <a:rPr lang="en-US" dirty="0" err="1" smtClean="0"/>
              <a:t>Malacarne</a:t>
            </a:r>
            <a:r>
              <a:rPr lang="en-US" dirty="0" smtClean="0"/>
              <a:t>, who reported </a:t>
            </a:r>
            <a:r>
              <a:rPr lang="en-US" b="1" dirty="0" smtClean="0"/>
              <a:t>in 1793</a:t>
            </a:r>
          </a:p>
          <a:p>
            <a:pPr algn="l" rtl="0">
              <a:buNone/>
            </a:pPr>
            <a:r>
              <a:rPr lang="en-US" dirty="0" smtClean="0"/>
              <a:t>that dogs and birds that had undergone “training” had larger and</a:t>
            </a:r>
          </a:p>
          <a:p>
            <a:pPr algn="l" rtl="0">
              <a:buNone/>
            </a:pPr>
            <a:r>
              <a:rPr lang="en-US" dirty="0" smtClean="0"/>
              <a:t>more complex </a:t>
            </a:r>
            <a:r>
              <a:rPr lang="en-US" dirty="0" err="1" smtClean="0"/>
              <a:t>cerebellar</a:t>
            </a:r>
            <a:r>
              <a:rPr lang="en-US" dirty="0" smtClean="0"/>
              <a:t> structures than unattended littermates. In</a:t>
            </a:r>
          </a:p>
          <a:p>
            <a:pPr algn="l" rtl="0"/>
            <a:r>
              <a:rPr lang="en-US" dirty="0" smtClean="0"/>
              <a:t>the </a:t>
            </a:r>
            <a:r>
              <a:rPr lang="en-US" b="1" dirty="0" smtClean="0"/>
              <a:t>early 1800s</a:t>
            </a:r>
            <a:r>
              <a:rPr lang="en-US" dirty="0" smtClean="0"/>
              <a:t>, Johann </a:t>
            </a:r>
            <a:r>
              <a:rPr lang="en-US" dirty="0" err="1" smtClean="0"/>
              <a:t>Spurzheim</a:t>
            </a:r>
            <a:r>
              <a:rPr lang="en-US" dirty="0" smtClean="0"/>
              <a:t> suggested that the brain was</a:t>
            </a:r>
          </a:p>
          <a:p>
            <a:pPr algn="l" rtl="0">
              <a:buNone/>
            </a:pPr>
            <a:r>
              <a:rPr lang="en-US" dirty="0" smtClean="0"/>
              <a:t>capable of increasing in size due to exercise and proposed that this</a:t>
            </a:r>
          </a:p>
          <a:p>
            <a:pPr algn="l" rtl="0">
              <a:buNone/>
            </a:pPr>
            <a:r>
              <a:rPr lang="en-US" dirty="0" smtClean="0"/>
              <a:t>idea be tested by a rigorous application of the scientific method.</a:t>
            </a:r>
          </a:p>
          <a:p>
            <a:pPr algn="l" rtl="0">
              <a:buNone/>
            </a:pPr>
            <a:endParaRPr lang="en-US" dirty="0" smtClean="0"/>
          </a:p>
          <a:p>
            <a:pPr algn="l" rtl="0"/>
            <a:r>
              <a:rPr lang="en-US" dirty="0" smtClean="0"/>
              <a:t>The idea that the size of the brain could be altered in response to</a:t>
            </a:r>
          </a:p>
          <a:p>
            <a:pPr algn="l" rtl="0">
              <a:buNone/>
            </a:pPr>
            <a:r>
              <a:rPr lang="en-US" dirty="0" smtClean="0"/>
              <a:t>changes in the environment, however, stayed within the purview of</a:t>
            </a:r>
          </a:p>
          <a:p>
            <a:pPr algn="l" rtl="0">
              <a:buNone/>
            </a:pPr>
            <a:r>
              <a:rPr lang="en-US" dirty="0" smtClean="0"/>
              <a:t>phrenologists for over 100 years.</a:t>
            </a:r>
            <a:endParaRPr lang="ar-EG"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EG"/>
          </a:p>
        </p:txBody>
      </p:sp>
      <p:sp>
        <p:nvSpPr>
          <p:cNvPr id="5" name="Content Placeholder 4"/>
          <p:cNvSpPr>
            <a:spLocks noGrp="1"/>
          </p:cNvSpPr>
          <p:nvPr>
            <p:ph sz="quarter" idx="1"/>
          </p:nvPr>
        </p:nvSpPr>
        <p:spPr/>
        <p:txBody>
          <a:bodyPr>
            <a:normAutofit fontScale="92500" lnSpcReduction="20000"/>
          </a:bodyPr>
          <a:lstStyle/>
          <a:p>
            <a:pPr algn="l" rtl="0"/>
            <a:r>
              <a:rPr lang="en-US" dirty="0" smtClean="0"/>
              <a:t>In </a:t>
            </a:r>
            <a:r>
              <a:rPr lang="en-US" b="1" dirty="0" smtClean="0"/>
              <a:t>1947</a:t>
            </a:r>
            <a:r>
              <a:rPr lang="en-US" dirty="0" smtClean="0"/>
              <a:t>, Donald </a:t>
            </a:r>
            <a:r>
              <a:rPr lang="en-US" dirty="0" err="1" smtClean="0"/>
              <a:t>Hebb</a:t>
            </a:r>
            <a:r>
              <a:rPr lang="en-US" dirty="0" smtClean="0"/>
              <a:t> described superior maze performance of rats reared as domestic pets compared with their relatively impoverished laboratory-reared counterparts. </a:t>
            </a:r>
          </a:p>
          <a:p>
            <a:pPr algn="l" rtl="0"/>
            <a:r>
              <a:rPr lang="en-US" dirty="0" smtClean="0"/>
              <a:t>Then, in the </a:t>
            </a:r>
            <a:r>
              <a:rPr lang="en-US" b="1" dirty="0" smtClean="0"/>
              <a:t>1960s</a:t>
            </a:r>
            <a:r>
              <a:rPr lang="en-US" dirty="0" smtClean="0"/>
              <a:t>,Krech, Bennett, and </a:t>
            </a:r>
            <a:r>
              <a:rPr lang="en-US" dirty="0" err="1" smtClean="0"/>
              <a:t>Rosenzweig</a:t>
            </a:r>
            <a:r>
              <a:rPr lang="en-US" dirty="0" smtClean="0"/>
              <a:t>, The team housed groups of rats in a large cage that provided many opportunities to explore the space and the objects it contained, some of which were frequently changed. They found that this led to increased social interaction, physical exercise, and opportunities to learn that were associated with changes in the structure, neurochemistry, and function of the rodent brain. </a:t>
            </a:r>
            <a:endParaRPr lang="ar-EG"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sz="quarter" idx="1"/>
          </p:nvPr>
        </p:nvSpPr>
        <p:spPr/>
        <p:txBody>
          <a:bodyPr>
            <a:normAutofit/>
          </a:bodyPr>
          <a:lstStyle/>
          <a:p>
            <a:pPr algn="l" rtl="0"/>
            <a:r>
              <a:rPr lang="en-US" dirty="0" smtClean="0"/>
              <a:t>Physical exercise is currently applied as a behavioral intervention to improve motor symptoms in patients with PD (</a:t>
            </a:r>
            <a:r>
              <a:rPr lang="en-US" b="1" dirty="0" smtClean="0"/>
              <a:t>Lee et al., 2015</a:t>
            </a:r>
            <a:r>
              <a:rPr lang="en-US" dirty="0" smtClean="0"/>
              <a:t>). Exercise can improve and alleviate memory loss in elderly(</a:t>
            </a:r>
            <a:r>
              <a:rPr lang="en-US" b="1" dirty="0" err="1" smtClean="0"/>
              <a:t>Karmer</a:t>
            </a:r>
            <a:r>
              <a:rPr lang="en-US" b="1" dirty="0" smtClean="0"/>
              <a:t> et al., 2006</a:t>
            </a:r>
            <a:r>
              <a:rPr lang="en-US" dirty="0" smtClean="0"/>
              <a:t>),and decrease the risk of developing PD (</a:t>
            </a:r>
            <a:r>
              <a:rPr lang="en-US" b="1" dirty="0" err="1" smtClean="0"/>
              <a:t>Cotman</a:t>
            </a:r>
            <a:r>
              <a:rPr lang="en-US" b="1" dirty="0" smtClean="0"/>
              <a:t> and Berchtold,2002</a:t>
            </a:r>
            <a:r>
              <a:rPr lang="en-US" dirty="0" smtClean="0"/>
              <a:t>).the neuroprotective potentials of exercise is great, but the underlying mechanisms remain a debatable issue.</a:t>
            </a:r>
            <a:endParaRPr lang="ar-EG"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1500198"/>
          </a:xfrm>
        </p:spPr>
        <p:txBody>
          <a:bodyPr>
            <a:normAutofit fontScale="90000"/>
          </a:bodyPr>
          <a:lstStyle/>
          <a:p>
            <a:r>
              <a:rPr lang="en-US" b="1" dirty="0" smtClean="0"/>
              <a:t>Putative Mechanisms Underlying the Relationship of Physical Activity and Cognitive Function</a:t>
            </a:r>
            <a:br>
              <a:rPr lang="en-US" b="1" dirty="0" smtClean="0"/>
            </a:br>
            <a:endParaRPr lang="ar-EG" dirty="0"/>
          </a:p>
        </p:txBody>
      </p:sp>
      <p:sp>
        <p:nvSpPr>
          <p:cNvPr id="3" name="Content Placeholder 2"/>
          <p:cNvSpPr>
            <a:spLocks noGrp="1"/>
          </p:cNvSpPr>
          <p:nvPr>
            <p:ph sz="quarter" idx="1"/>
          </p:nvPr>
        </p:nvSpPr>
        <p:spPr>
          <a:xfrm>
            <a:off x="457200" y="2000240"/>
            <a:ext cx="8229600" cy="4125923"/>
          </a:xfrm>
        </p:spPr>
        <p:txBody>
          <a:bodyPr/>
          <a:lstStyle/>
          <a:p>
            <a:pPr algn="l" rtl="0">
              <a:buNone/>
            </a:pPr>
            <a:r>
              <a:rPr lang="en-US" b="1" dirty="0" smtClean="0">
                <a:solidFill>
                  <a:srgbClr val="C00000"/>
                </a:solidFill>
              </a:rPr>
              <a:t>Four main hypotheses </a:t>
            </a:r>
            <a:r>
              <a:rPr lang="en-US" dirty="0" smtClean="0"/>
              <a:t>have been proposed to explain these mechanisms: </a:t>
            </a:r>
          </a:p>
          <a:p>
            <a:pPr marL="514350" indent="-514350" algn="l" rtl="0">
              <a:buFont typeface="+mj-lt"/>
              <a:buAutoNum type="arabicPeriod"/>
            </a:pPr>
            <a:r>
              <a:rPr lang="en-US" b="1" dirty="0" smtClean="0"/>
              <a:t>The cardiovascular</a:t>
            </a:r>
            <a:r>
              <a:rPr lang="en-US" dirty="0" smtClean="0"/>
              <a:t>.</a:t>
            </a:r>
          </a:p>
          <a:p>
            <a:pPr marL="514350" indent="-514350" algn="l" rtl="0">
              <a:buFont typeface="+mj-lt"/>
              <a:buAutoNum type="arabicPeriod"/>
            </a:pPr>
            <a:r>
              <a:rPr lang="en-US" dirty="0" smtClean="0"/>
              <a:t> </a:t>
            </a:r>
            <a:r>
              <a:rPr lang="en-US" b="1" dirty="0" smtClean="0"/>
              <a:t>Immunologic. </a:t>
            </a:r>
          </a:p>
          <a:p>
            <a:pPr marL="514350" indent="-514350" algn="l" rtl="0">
              <a:buFont typeface="+mj-lt"/>
              <a:buAutoNum type="arabicPeriod"/>
            </a:pPr>
            <a:r>
              <a:rPr lang="en-US" b="1" dirty="0" err="1" smtClean="0"/>
              <a:t>Neuroendocrine</a:t>
            </a:r>
            <a:r>
              <a:rPr lang="en-US" dirty="0" smtClean="0"/>
              <a:t>.</a:t>
            </a:r>
          </a:p>
          <a:p>
            <a:pPr marL="514350" indent="-514350" algn="l" rtl="0">
              <a:buFont typeface="+mj-lt"/>
              <a:buAutoNum type="arabicPeriod"/>
            </a:pPr>
            <a:r>
              <a:rPr lang="en-US" b="1" dirty="0" smtClean="0"/>
              <a:t>Neurotrophic signaling hypothesis</a:t>
            </a:r>
            <a:r>
              <a:rPr lang="en-US" dirty="0" smtClean="0"/>
              <a:t>.</a:t>
            </a:r>
          </a:p>
          <a:p>
            <a:pPr algn="l" rtl="0">
              <a:buNone/>
            </a:pPr>
            <a:endParaRPr lang="ar-EG"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Cardiovascular Effects</a:t>
            </a:r>
            <a:br>
              <a:rPr lang="en-US" b="1" dirty="0" smtClean="0"/>
            </a:br>
            <a:endParaRPr lang="ar-EG" dirty="0"/>
          </a:p>
        </p:txBody>
      </p:sp>
      <p:sp>
        <p:nvSpPr>
          <p:cNvPr id="3" name="Content Placeholder 2"/>
          <p:cNvSpPr>
            <a:spLocks noGrp="1"/>
          </p:cNvSpPr>
          <p:nvPr>
            <p:ph sz="quarter" idx="1"/>
          </p:nvPr>
        </p:nvSpPr>
        <p:spPr/>
        <p:txBody>
          <a:bodyPr>
            <a:normAutofit lnSpcReduction="10000"/>
          </a:bodyPr>
          <a:lstStyle/>
          <a:p>
            <a:pPr algn="l" rtl="0"/>
            <a:r>
              <a:rPr lang="en-US" dirty="0" smtClean="0"/>
              <a:t>Adequate levels of physical activity are vital for improved small vessel condition (</a:t>
            </a:r>
            <a:r>
              <a:rPr lang="en-US" dirty="0" smtClean="0">
                <a:hlinkClick r:id="rId2"/>
              </a:rPr>
              <a:t>Schmidt et al., 2013</a:t>
            </a:r>
            <a:r>
              <a:rPr lang="en-US" dirty="0" smtClean="0"/>
              <a:t>), increased </a:t>
            </a:r>
            <a:r>
              <a:rPr lang="en-US" b="1" dirty="0" smtClean="0">
                <a:solidFill>
                  <a:srgbClr val="C00000"/>
                </a:solidFill>
              </a:rPr>
              <a:t>cerebral blood flow</a:t>
            </a:r>
            <a:r>
              <a:rPr lang="en-US" dirty="0" smtClean="0"/>
              <a:t>, and </a:t>
            </a:r>
            <a:r>
              <a:rPr lang="en-US" b="1" dirty="0" smtClean="0">
                <a:solidFill>
                  <a:srgbClr val="C00000"/>
                </a:solidFill>
              </a:rPr>
              <a:t>nutrient delivery </a:t>
            </a:r>
            <a:r>
              <a:rPr lang="en-US" dirty="0" smtClean="0"/>
              <a:t>(</a:t>
            </a:r>
            <a:r>
              <a:rPr lang="en-US" dirty="0" smtClean="0">
                <a:hlinkClick r:id="rId2"/>
              </a:rPr>
              <a:t>Swain et al., 2003</a:t>
            </a:r>
            <a:r>
              <a:rPr lang="en-US" dirty="0" smtClean="0"/>
              <a:t>).</a:t>
            </a:r>
          </a:p>
          <a:p>
            <a:pPr algn="l" rtl="0"/>
            <a:r>
              <a:rPr lang="en-US" dirty="0" smtClean="0"/>
              <a:t>Increased levels of physical activity were inversely correlated with </a:t>
            </a:r>
            <a:r>
              <a:rPr lang="en-US" b="1" dirty="0" smtClean="0"/>
              <a:t>reductions in gray and white matter loss</a:t>
            </a:r>
            <a:r>
              <a:rPr lang="en-US" dirty="0" smtClean="0"/>
              <a:t>, particularly in the prefrontal, superior parietal, and temporal cortices (</a:t>
            </a:r>
            <a:r>
              <a:rPr lang="en-US" dirty="0" err="1" smtClean="0">
                <a:hlinkClick r:id="rId2"/>
              </a:rPr>
              <a:t>Colcombe</a:t>
            </a:r>
            <a:r>
              <a:rPr lang="en-US" dirty="0" smtClean="0">
                <a:hlinkClick r:id="rId2"/>
              </a:rPr>
              <a:t> et al., 2003</a:t>
            </a:r>
            <a:r>
              <a:rPr lang="en-US" dirty="0" smtClean="0"/>
              <a:t>). </a:t>
            </a:r>
          </a:p>
          <a:p>
            <a:pPr algn="l" rtl="0">
              <a:buNone/>
            </a:pPr>
            <a:r>
              <a:rPr lang="en-US" dirty="0" smtClean="0"/>
              <a:t> </a:t>
            </a:r>
            <a:endParaRPr lang="ar-EG"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sz="quarter" idx="1"/>
          </p:nvPr>
        </p:nvSpPr>
        <p:spPr/>
        <p:txBody>
          <a:bodyPr>
            <a:normAutofit/>
          </a:bodyPr>
          <a:lstStyle/>
          <a:p>
            <a:pPr algn="l" rtl="0"/>
            <a:r>
              <a:rPr lang="en-US" dirty="0" smtClean="0"/>
              <a:t>Rodent studies have demonstrated that running exercise lead to improvements in </a:t>
            </a:r>
            <a:r>
              <a:rPr lang="en-US" b="1" dirty="0" smtClean="0">
                <a:solidFill>
                  <a:srgbClr val="C00000"/>
                </a:solidFill>
              </a:rPr>
              <a:t>vascular perfusion </a:t>
            </a:r>
            <a:r>
              <a:rPr lang="en-US" dirty="0" smtClean="0"/>
              <a:t>and </a:t>
            </a:r>
            <a:r>
              <a:rPr lang="en-US" b="1" dirty="0" smtClean="0">
                <a:solidFill>
                  <a:srgbClr val="C00000"/>
                </a:solidFill>
              </a:rPr>
              <a:t>angiogenesis</a:t>
            </a:r>
            <a:r>
              <a:rPr lang="en-US" dirty="0" smtClean="0"/>
              <a:t> in the </a:t>
            </a:r>
            <a:r>
              <a:rPr lang="en-US" b="1" dirty="0" smtClean="0"/>
              <a:t>motor cortex</a:t>
            </a:r>
            <a:r>
              <a:rPr lang="en-US" dirty="0" smtClean="0"/>
              <a:t>, alterations that were restricted to the motor regions of the cerebral cortex. Other studies have suggested that motor skill training increases </a:t>
            </a:r>
            <a:r>
              <a:rPr lang="en-US" b="1" dirty="0" err="1" smtClean="0">
                <a:solidFill>
                  <a:srgbClr val="C00000"/>
                </a:solidFill>
              </a:rPr>
              <a:t>synaptogenesis</a:t>
            </a:r>
            <a:r>
              <a:rPr lang="en-US" b="1" dirty="0" smtClean="0">
                <a:solidFill>
                  <a:srgbClr val="C00000"/>
                </a:solidFill>
              </a:rPr>
              <a:t> </a:t>
            </a:r>
            <a:r>
              <a:rPr lang="en-US" dirty="0" smtClean="0"/>
              <a:t>in corresponding regions (</a:t>
            </a:r>
            <a:r>
              <a:rPr lang="en-US" dirty="0" err="1" smtClean="0">
                <a:hlinkClick r:id="rId2"/>
              </a:rPr>
              <a:t>Kleim</a:t>
            </a:r>
            <a:r>
              <a:rPr lang="en-US" dirty="0" smtClean="0">
                <a:hlinkClick r:id="rId2"/>
              </a:rPr>
              <a:t> et al., 1996</a:t>
            </a:r>
            <a:r>
              <a:rPr lang="en-US" dirty="0" smtClean="0"/>
              <a:t>)</a:t>
            </a:r>
            <a:endParaRPr lang="ar-EG"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sz="quarter" idx="1"/>
          </p:nvPr>
        </p:nvSpPr>
        <p:spPr/>
        <p:txBody>
          <a:bodyPr>
            <a:normAutofit/>
          </a:bodyPr>
          <a:lstStyle/>
          <a:p>
            <a:pPr algn="l" rtl="0"/>
            <a:r>
              <a:rPr lang="en-US" dirty="0" smtClean="0"/>
              <a:t>aged individuals accrue cognitive deficits over time. physical activity is an important modulator of cognition across the lifespan, but that </a:t>
            </a:r>
            <a:r>
              <a:rPr lang="en-US" b="1" dirty="0" smtClean="0"/>
              <a:t>the contribution of cardiovascular fitness for sustaining healthy cognitive function increases with age </a:t>
            </a:r>
            <a:r>
              <a:rPr lang="en-US" dirty="0" smtClean="0"/>
              <a:t>by impacting central and peripheral cellular processes.</a:t>
            </a:r>
            <a:endParaRPr lang="ar-EG"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Immunological Effects</a:t>
            </a:r>
            <a:br>
              <a:rPr lang="en-US" b="1" dirty="0" smtClean="0"/>
            </a:br>
            <a:endParaRPr lang="ar-EG" dirty="0"/>
          </a:p>
        </p:txBody>
      </p:sp>
      <p:sp>
        <p:nvSpPr>
          <p:cNvPr id="3" name="Content Placeholder 2"/>
          <p:cNvSpPr>
            <a:spLocks noGrp="1"/>
          </p:cNvSpPr>
          <p:nvPr>
            <p:ph sz="quarter" idx="1"/>
          </p:nvPr>
        </p:nvSpPr>
        <p:spPr/>
        <p:txBody>
          <a:bodyPr>
            <a:normAutofit fontScale="92500" lnSpcReduction="20000"/>
          </a:bodyPr>
          <a:lstStyle/>
          <a:p>
            <a:pPr algn="l" rtl="0"/>
            <a:r>
              <a:rPr lang="en-US" dirty="0" smtClean="0"/>
              <a:t>Physical activity results </a:t>
            </a:r>
            <a:r>
              <a:rPr lang="en-US" b="1" dirty="0" smtClean="0"/>
              <a:t>in increased levels </a:t>
            </a:r>
            <a:r>
              <a:rPr lang="en-US" dirty="0" smtClean="0"/>
              <a:t>of </a:t>
            </a:r>
            <a:r>
              <a:rPr lang="en-US" b="1" dirty="0" smtClean="0">
                <a:solidFill>
                  <a:srgbClr val="C00000"/>
                </a:solidFill>
              </a:rPr>
              <a:t>pro-inflammatory, anti-inflammatory cytokines, cytokine inhibitors and </a:t>
            </a:r>
            <a:r>
              <a:rPr lang="en-US" b="1" dirty="0" err="1" smtClean="0">
                <a:solidFill>
                  <a:srgbClr val="C00000"/>
                </a:solidFill>
              </a:rPr>
              <a:t>chemokines</a:t>
            </a:r>
            <a:r>
              <a:rPr lang="en-US" dirty="0" smtClean="0"/>
              <a:t> depending upon the intensity and duration of such exercise, with overall enhancement of immune function and anti-inflammatory processes.</a:t>
            </a:r>
          </a:p>
          <a:p>
            <a:pPr algn="l" rtl="0"/>
            <a:r>
              <a:rPr lang="en-US" dirty="0" smtClean="0"/>
              <a:t>Regular physical activity </a:t>
            </a:r>
            <a:r>
              <a:rPr lang="en-US" b="1" dirty="0" smtClean="0">
                <a:solidFill>
                  <a:srgbClr val="C00000"/>
                </a:solidFill>
              </a:rPr>
              <a:t>decrease viral and bacterial infections</a:t>
            </a:r>
            <a:r>
              <a:rPr lang="en-US" dirty="0" smtClean="0"/>
              <a:t> (</a:t>
            </a:r>
            <a:r>
              <a:rPr lang="en-US" dirty="0" err="1" smtClean="0"/>
              <a:t>DiPenta</a:t>
            </a:r>
            <a:r>
              <a:rPr lang="en-US" dirty="0" smtClean="0"/>
              <a:t> et al., 2004; </a:t>
            </a:r>
            <a:r>
              <a:rPr lang="en-US" dirty="0" err="1" smtClean="0"/>
              <a:t>Kohut</a:t>
            </a:r>
            <a:r>
              <a:rPr lang="en-US" dirty="0" smtClean="0"/>
              <a:t> and </a:t>
            </a:r>
            <a:r>
              <a:rPr lang="en-US" dirty="0" err="1" smtClean="0"/>
              <a:t>Senchina</a:t>
            </a:r>
            <a:r>
              <a:rPr lang="en-US" dirty="0" smtClean="0"/>
              <a:t>, 2004), a </a:t>
            </a:r>
            <a:r>
              <a:rPr lang="en-US" b="1" dirty="0" smtClean="0"/>
              <a:t>lower incidence of systemic </a:t>
            </a:r>
            <a:r>
              <a:rPr lang="en-US" b="1" dirty="0" err="1" smtClean="0"/>
              <a:t>lowgrade</a:t>
            </a:r>
            <a:r>
              <a:rPr lang="en-US" b="1" dirty="0" smtClean="0"/>
              <a:t> inflammation </a:t>
            </a:r>
            <a:r>
              <a:rPr lang="en-US" dirty="0" smtClean="0"/>
              <a:t>(Stewart, 2002; Colbert et al., 2004), and a </a:t>
            </a:r>
            <a:r>
              <a:rPr lang="en-US" b="1" dirty="0" smtClean="0"/>
              <a:t>lower incidence of </a:t>
            </a:r>
            <a:r>
              <a:rPr lang="en-US" b="1" dirty="0" err="1" smtClean="0"/>
              <a:t>neurodegeneration</a:t>
            </a:r>
            <a:r>
              <a:rPr lang="en-US" b="1" dirty="0" smtClean="0"/>
              <a:t> and cognitive decline </a:t>
            </a:r>
            <a:r>
              <a:rPr lang="en-US" dirty="0" smtClean="0"/>
              <a:t>(</a:t>
            </a:r>
            <a:r>
              <a:rPr lang="en-US" dirty="0" err="1" smtClean="0"/>
              <a:t>Cotman</a:t>
            </a:r>
            <a:r>
              <a:rPr lang="en-US" dirty="0" smtClean="0"/>
              <a:t> et al., 2007).</a:t>
            </a:r>
          </a:p>
          <a:p>
            <a:pPr algn="l" rtl="0"/>
            <a:endParaRPr lang="ar-EG"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sz="quarter" idx="1"/>
          </p:nvPr>
        </p:nvSpPr>
        <p:spPr/>
        <p:txBody>
          <a:bodyPr>
            <a:normAutofit/>
          </a:bodyPr>
          <a:lstStyle/>
          <a:p>
            <a:pPr algn="l" rtl="0"/>
            <a:r>
              <a:rPr lang="en-US" dirty="0" err="1" smtClean="0"/>
              <a:t>Kohut</a:t>
            </a:r>
            <a:r>
              <a:rPr lang="en-US" dirty="0" smtClean="0"/>
              <a:t> et al. (2006) studied older adults participating in aerobic or flexibility exercise for 10 months and found a significant reduction in plasma levels of </a:t>
            </a:r>
            <a:r>
              <a:rPr lang="en-US" b="1" dirty="0" smtClean="0">
                <a:solidFill>
                  <a:srgbClr val="C00000"/>
                </a:solidFill>
              </a:rPr>
              <a:t>interleukin 6 (IL-6), interleukin 8 (IL-8), C-reactive protein (CRP), </a:t>
            </a:r>
            <a:r>
              <a:rPr lang="en-US" dirty="0" smtClean="0"/>
              <a:t>and</a:t>
            </a:r>
            <a:r>
              <a:rPr lang="en-US" b="1" dirty="0" smtClean="0">
                <a:solidFill>
                  <a:srgbClr val="C00000"/>
                </a:solidFill>
              </a:rPr>
              <a:t> tumor necrosis factor (TNF)</a:t>
            </a:r>
            <a:r>
              <a:rPr lang="en-US" dirty="0" smtClean="0"/>
              <a:t>, linking physical activity to </a:t>
            </a:r>
            <a:r>
              <a:rPr lang="en-US" dirty="0" err="1" smtClean="0"/>
              <a:t>antiinflammatory</a:t>
            </a:r>
            <a:r>
              <a:rPr lang="en-US" dirty="0" smtClean="0"/>
              <a:t> processes in the central nervous system (CNS).</a:t>
            </a:r>
            <a:endParaRPr lang="ar-E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 of basal ganglia</a:t>
            </a:r>
            <a:endParaRPr lang="ar-EG" dirty="0"/>
          </a:p>
        </p:txBody>
      </p:sp>
      <p:sp>
        <p:nvSpPr>
          <p:cNvPr id="5" name="Content Placeholder 4"/>
          <p:cNvSpPr>
            <a:spLocks noGrp="1"/>
          </p:cNvSpPr>
          <p:nvPr>
            <p:ph sz="quarter" idx="1"/>
          </p:nvPr>
        </p:nvSpPr>
        <p:spPr/>
        <p:txBody>
          <a:bodyPr/>
          <a:lstStyle/>
          <a:p>
            <a:pPr algn="l" rtl="0"/>
            <a:r>
              <a:rPr lang="en-US" dirty="0" smtClean="0"/>
              <a:t>Caudate nucleus + </a:t>
            </a:r>
            <a:r>
              <a:rPr lang="en-US" dirty="0" err="1" smtClean="0"/>
              <a:t>Putamen</a:t>
            </a:r>
            <a:r>
              <a:rPr lang="en-US" dirty="0" smtClean="0"/>
              <a:t> = </a:t>
            </a:r>
            <a:r>
              <a:rPr lang="en-US" dirty="0" err="1" smtClean="0"/>
              <a:t>stiatum</a:t>
            </a:r>
            <a:r>
              <a:rPr lang="en-US" dirty="0" smtClean="0"/>
              <a:t>.</a:t>
            </a:r>
          </a:p>
          <a:p>
            <a:pPr algn="l" rtl="0"/>
            <a:r>
              <a:rPr lang="en-US" dirty="0" err="1" smtClean="0"/>
              <a:t>Putamen</a:t>
            </a:r>
            <a:r>
              <a:rPr lang="en-US" dirty="0" smtClean="0"/>
              <a:t> + </a:t>
            </a:r>
            <a:r>
              <a:rPr lang="en-US" dirty="0" err="1" smtClean="0"/>
              <a:t>Globus</a:t>
            </a:r>
            <a:r>
              <a:rPr lang="en-US" dirty="0" smtClean="0"/>
              <a:t> </a:t>
            </a:r>
            <a:r>
              <a:rPr lang="en-US" dirty="0" err="1" smtClean="0"/>
              <a:t>pallidus</a:t>
            </a:r>
            <a:r>
              <a:rPr lang="en-US" dirty="0" smtClean="0"/>
              <a:t> = </a:t>
            </a:r>
            <a:r>
              <a:rPr lang="en-US" dirty="0" err="1" smtClean="0"/>
              <a:t>lenticular</a:t>
            </a:r>
            <a:r>
              <a:rPr lang="en-US" dirty="0" smtClean="0"/>
              <a:t> nucleus.</a:t>
            </a:r>
          </a:p>
          <a:p>
            <a:pPr algn="l" rtl="0"/>
            <a:r>
              <a:rPr lang="en-US" dirty="0" err="1" smtClean="0"/>
              <a:t>Globus</a:t>
            </a:r>
            <a:r>
              <a:rPr lang="en-US" dirty="0" smtClean="0"/>
              <a:t> </a:t>
            </a:r>
            <a:r>
              <a:rPr lang="en-US" dirty="0" err="1" smtClean="0"/>
              <a:t>pallidus</a:t>
            </a:r>
            <a:r>
              <a:rPr lang="en-US" dirty="0" smtClean="0"/>
              <a:t> is </a:t>
            </a:r>
            <a:r>
              <a:rPr lang="en-US" dirty="0" err="1" smtClean="0"/>
              <a:t>devided</a:t>
            </a:r>
            <a:r>
              <a:rPr lang="en-US" dirty="0" smtClean="0"/>
              <a:t> into internal &amp;external segments(</a:t>
            </a:r>
            <a:r>
              <a:rPr lang="en-US" dirty="0" err="1" smtClean="0"/>
              <a:t>Gpi</a:t>
            </a:r>
            <a:r>
              <a:rPr lang="en-US" dirty="0" smtClean="0"/>
              <a:t> &amp;</a:t>
            </a:r>
            <a:r>
              <a:rPr lang="en-US" dirty="0" err="1" smtClean="0"/>
              <a:t>Gpe</a:t>
            </a:r>
            <a:r>
              <a:rPr lang="en-US" dirty="0" smtClean="0"/>
              <a:t>)</a:t>
            </a:r>
            <a:r>
              <a:rPr lang="en-US" dirty="0" smtClean="0">
                <a:sym typeface="Wingdings" pitchFamily="2" charset="2"/>
              </a:rPr>
              <a:t></a:t>
            </a:r>
            <a:r>
              <a:rPr lang="en-US" dirty="0" err="1" smtClean="0">
                <a:sym typeface="Wingdings" pitchFamily="2" charset="2"/>
              </a:rPr>
              <a:t>GABAergic</a:t>
            </a:r>
            <a:r>
              <a:rPr lang="en-US" dirty="0" smtClean="0">
                <a:sym typeface="Wingdings" pitchFamily="2" charset="2"/>
              </a:rPr>
              <a:t> neurons.</a:t>
            </a:r>
          </a:p>
          <a:p>
            <a:pPr algn="l" rtl="0"/>
            <a:r>
              <a:rPr lang="en-US" dirty="0" smtClean="0">
                <a:sym typeface="Wingdings" pitchFamily="2" charset="2"/>
              </a:rPr>
              <a:t>Substantia nigra Pars Compacta (dopaminergic) &amp;Pars </a:t>
            </a:r>
            <a:r>
              <a:rPr lang="en-US" dirty="0" err="1" smtClean="0">
                <a:sym typeface="Wingdings" pitchFamily="2" charset="2"/>
              </a:rPr>
              <a:t>Reticularis</a:t>
            </a:r>
            <a:r>
              <a:rPr lang="en-US" dirty="0" smtClean="0">
                <a:sym typeface="Wingdings" pitchFamily="2" charset="2"/>
              </a:rPr>
              <a:t> (</a:t>
            </a:r>
            <a:r>
              <a:rPr lang="en-US" dirty="0" err="1" smtClean="0">
                <a:sym typeface="Wingdings" pitchFamily="2" charset="2"/>
              </a:rPr>
              <a:t>GABAergic</a:t>
            </a:r>
            <a:r>
              <a:rPr lang="en-US" dirty="0" smtClean="0">
                <a:sym typeface="Wingdings" pitchFamily="2" charset="2"/>
              </a:rPr>
              <a:t>)</a:t>
            </a:r>
            <a:endParaRPr lang="en-US" dirty="0" smtClean="0"/>
          </a:p>
          <a:p>
            <a:pPr algn="l" rtl="0"/>
            <a:endParaRPr lang="ar-EG"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043890" cy="917596"/>
          </a:xfrm>
        </p:spPr>
        <p:txBody>
          <a:bodyPr>
            <a:normAutofit fontScale="90000"/>
          </a:bodyPr>
          <a:lstStyle/>
          <a:p>
            <a:pPr rtl="0"/>
            <a:r>
              <a:rPr lang="en-US" b="1" dirty="0" smtClean="0"/>
              <a:t>TROPHIC FACTOR SIGNALING </a:t>
            </a:r>
            <a:br>
              <a:rPr lang="en-US" b="1" dirty="0" smtClean="0"/>
            </a:br>
            <a:r>
              <a:rPr lang="en-US" b="1" dirty="0" err="1" smtClean="0">
                <a:solidFill>
                  <a:srgbClr val="C00000"/>
                </a:solidFill>
              </a:rPr>
              <a:t>Neurotrophins</a:t>
            </a:r>
            <a:r>
              <a:rPr lang="en-US" b="1" dirty="0" smtClean="0">
                <a:solidFill>
                  <a:srgbClr val="C00000"/>
                </a:solidFill>
              </a:rPr>
              <a:t/>
            </a:r>
            <a:br>
              <a:rPr lang="en-US" b="1" dirty="0" smtClean="0">
                <a:solidFill>
                  <a:srgbClr val="C00000"/>
                </a:solidFill>
              </a:rPr>
            </a:br>
            <a:endParaRPr lang="ar-EG" b="1" dirty="0"/>
          </a:p>
        </p:txBody>
      </p:sp>
      <p:sp>
        <p:nvSpPr>
          <p:cNvPr id="3" name="Content Placeholder 2"/>
          <p:cNvSpPr>
            <a:spLocks noGrp="1"/>
          </p:cNvSpPr>
          <p:nvPr>
            <p:ph sz="quarter" idx="1"/>
          </p:nvPr>
        </p:nvSpPr>
        <p:spPr/>
        <p:txBody>
          <a:bodyPr>
            <a:normAutofit fontScale="47500" lnSpcReduction="20000"/>
          </a:bodyPr>
          <a:lstStyle/>
          <a:p>
            <a:pPr algn="l" rtl="0"/>
            <a:r>
              <a:rPr lang="en-US" sz="5100" dirty="0" smtClean="0"/>
              <a:t>Improved </a:t>
            </a:r>
            <a:r>
              <a:rPr lang="en-US" sz="5100" dirty="0" err="1" smtClean="0"/>
              <a:t>trophic</a:t>
            </a:r>
            <a:r>
              <a:rPr lang="en-US" sz="5100" dirty="0" smtClean="0"/>
              <a:t> factor signaling has been considered as the </a:t>
            </a:r>
            <a:r>
              <a:rPr lang="en-US" sz="5100" b="1" dirty="0" smtClean="0"/>
              <a:t>most popular hypothesis </a:t>
            </a:r>
            <a:r>
              <a:rPr lang="en-US" sz="5100" dirty="0" smtClean="0"/>
              <a:t>to explain the positive effects of physical activity on cognition, with attention centering on the </a:t>
            </a:r>
            <a:r>
              <a:rPr lang="en-US" sz="5100" dirty="0" err="1" smtClean="0"/>
              <a:t>neurotrophins</a:t>
            </a:r>
            <a:r>
              <a:rPr lang="en-US" sz="5100" dirty="0" smtClean="0"/>
              <a:t> (NTs). </a:t>
            </a:r>
          </a:p>
          <a:p>
            <a:pPr algn="l" rtl="0"/>
            <a:r>
              <a:rPr lang="en-US" sz="5100" dirty="0" smtClean="0"/>
              <a:t>NTs are comprised of a closely related family of polypeptides that regulate a variety of neuronal functions including </a:t>
            </a:r>
            <a:r>
              <a:rPr lang="en-US" sz="5100" b="1" dirty="0" smtClean="0"/>
              <a:t>proliferation, survival, migration, and differentiation </a:t>
            </a:r>
            <a:r>
              <a:rPr lang="en-US" sz="5100" dirty="0" smtClean="0"/>
              <a:t>(</a:t>
            </a:r>
            <a:r>
              <a:rPr lang="en-US" sz="5100" dirty="0" err="1" smtClean="0"/>
              <a:t>Salehi</a:t>
            </a:r>
            <a:r>
              <a:rPr lang="en-US" sz="5100" dirty="0" smtClean="0"/>
              <a:t> et al., 2003, 2004). </a:t>
            </a:r>
          </a:p>
          <a:p>
            <a:pPr algn="l" rtl="0"/>
            <a:r>
              <a:rPr lang="en-US" sz="5100" dirty="0" smtClean="0"/>
              <a:t>The mammalian NTs include </a:t>
            </a:r>
            <a:r>
              <a:rPr lang="en-US" sz="5100" b="1" dirty="0" smtClean="0">
                <a:solidFill>
                  <a:srgbClr val="C00000"/>
                </a:solidFill>
              </a:rPr>
              <a:t>nerve growth factor (</a:t>
            </a:r>
            <a:r>
              <a:rPr lang="en-US" sz="5100" b="1" dirty="0" smtClean="0">
                <a:solidFill>
                  <a:srgbClr val="C00000"/>
                </a:solidFill>
              </a:rPr>
              <a:t>NGF), brain derived neurotrophic factor( BDNF), </a:t>
            </a:r>
            <a:r>
              <a:rPr lang="en-US" sz="5100" b="1" dirty="0" smtClean="0">
                <a:solidFill>
                  <a:srgbClr val="C00000"/>
                </a:solidFill>
              </a:rPr>
              <a:t>neurotrophin-3 (NT-3) and, neurotrophin- 4/5 (NT4/5</a:t>
            </a:r>
            <a:r>
              <a:rPr lang="en-US" sz="5100" dirty="0" smtClean="0"/>
              <a:t>). </a:t>
            </a:r>
          </a:p>
          <a:p>
            <a:pPr algn="l" rtl="0"/>
            <a:r>
              <a:rPr lang="en-US" sz="5100" dirty="0" smtClean="0"/>
              <a:t>These factors are synthesized by target neurons, initially in the form of pre-pro-protein.</a:t>
            </a:r>
          </a:p>
          <a:p>
            <a:pPr algn="l" rtl="0">
              <a:buNone/>
            </a:pPr>
            <a:endParaRPr lang="en-US" b="1"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sz="quarter" idx="1"/>
          </p:nvPr>
        </p:nvSpPr>
        <p:spPr/>
        <p:txBody>
          <a:bodyPr>
            <a:normAutofit lnSpcReduction="10000"/>
          </a:bodyPr>
          <a:lstStyle/>
          <a:p>
            <a:pPr algn="l" rtl="0"/>
            <a:r>
              <a:rPr lang="en-US" dirty="0" smtClean="0"/>
              <a:t>The biological actions of NTs are mediated by binding to </a:t>
            </a:r>
            <a:r>
              <a:rPr lang="en-US" b="1" u="sng" dirty="0" smtClean="0"/>
              <a:t>two different classes of receptor </a:t>
            </a:r>
            <a:r>
              <a:rPr lang="en-US" dirty="0" smtClean="0"/>
              <a:t>systems, the </a:t>
            </a:r>
            <a:r>
              <a:rPr lang="en-US" b="1" dirty="0" smtClean="0">
                <a:solidFill>
                  <a:srgbClr val="C00000"/>
                </a:solidFill>
              </a:rPr>
              <a:t>low affinity P75NTR receptor </a:t>
            </a:r>
            <a:r>
              <a:rPr lang="en-US" dirty="0" smtClean="0"/>
              <a:t>and </a:t>
            </a:r>
            <a:r>
              <a:rPr lang="en-US" b="1" dirty="0" smtClean="0">
                <a:solidFill>
                  <a:srgbClr val="C00000"/>
                </a:solidFill>
              </a:rPr>
              <a:t>the </a:t>
            </a:r>
            <a:r>
              <a:rPr lang="en-US" b="1" dirty="0" err="1" smtClean="0">
                <a:solidFill>
                  <a:srgbClr val="C00000"/>
                </a:solidFill>
              </a:rPr>
              <a:t>tropomyosin</a:t>
            </a:r>
            <a:r>
              <a:rPr lang="en-US" b="1" dirty="0" smtClean="0">
                <a:solidFill>
                  <a:srgbClr val="C00000"/>
                </a:solidFill>
              </a:rPr>
              <a:t> related </a:t>
            </a:r>
            <a:r>
              <a:rPr lang="en-US" b="1" dirty="0" err="1" smtClean="0">
                <a:solidFill>
                  <a:srgbClr val="C00000"/>
                </a:solidFill>
              </a:rPr>
              <a:t>kinase</a:t>
            </a:r>
            <a:r>
              <a:rPr lang="en-US" b="1" dirty="0" smtClean="0">
                <a:solidFill>
                  <a:srgbClr val="C00000"/>
                </a:solidFill>
              </a:rPr>
              <a:t> (</a:t>
            </a:r>
            <a:r>
              <a:rPr lang="en-US" b="1" dirty="0" err="1" smtClean="0">
                <a:solidFill>
                  <a:srgbClr val="C00000"/>
                </a:solidFill>
              </a:rPr>
              <a:t>Trk</a:t>
            </a:r>
            <a:r>
              <a:rPr lang="en-US" b="1" dirty="0" smtClean="0">
                <a:solidFill>
                  <a:srgbClr val="C00000"/>
                </a:solidFill>
              </a:rPr>
              <a:t>) family of high affinity tyrosine </a:t>
            </a:r>
            <a:r>
              <a:rPr lang="en-US" b="1" dirty="0" err="1" smtClean="0">
                <a:solidFill>
                  <a:srgbClr val="C00000"/>
                </a:solidFill>
              </a:rPr>
              <a:t>kinase</a:t>
            </a:r>
            <a:r>
              <a:rPr lang="en-US" b="1" dirty="0" smtClean="0">
                <a:solidFill>
                  <a:srgbClr val="C00000"/>
                </a:solidFill>
              </a:rPr>
              <a:t> receptors </a:t>
            </a:r>
            <a:r>
              <a:rPr lang="en-US" dirty="0" smtClean="0"/>
              <a:t>(Curtis et al., 1995; Villanueva, 2013). Following binding to their receptors, NTs are </a:t>
            </a:r>
            <a:r>
              <a:rPr lang="en-US" b="1" dirty="0" smtClean="0"/>
              <a:t>internalized</a:t>
            </a:r>
            <a:r>
              <a:rPr lang="en-US" dirty="0" smtClean="0"/>
              <a:t> along with their receptor and transported via </a:t>
            </a:r>
            <a:r>
              <a:rPr lang="en-US" dirty="0" smtClean="0">
                <a:solidFill>
                  <a:srgbClr val="C00000"/>
                </a:solidFill>
              </a:rPr>
              <a:t>retrograde axonal transport</a:t>
            </a:r>
            <a:r>
              <a:rPr lang="en-US" dirty="0" smtClean="0"/>
              <a:t> to the cell soma where they initiate multiple survival promoting effects within the nucleus.</a:t>
            </a:r>
          </a:p>
          <a:p>
            <a:pPr algn="l" rtl="0"/>
            <a:endParaRPr lang="ar-EG"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Brain Derived Neurotrophic factor</a:t>
            </a:r>
            <a:r>
              <a:rPr lang="en-US" dirty="0" smtClean="0"/>
              <a:t/>
            </a:r>
            <a:br>
              <a:rPr lang="en-US" dirty="0" smtClean="0"/>
            </a:br>
            <a:r>
              <a:rPr lang="en-US" b="1" dirty="0" smtClean="0">
                <a:solidFill>
                  <a:srgbClr val="C00000"/>
                </a:solidFill>
              </a:rPr>
              <a:t>BDNF</a:t>
            </a:r>
            <a:endParaRPr lang="ar-EG" b="1" dirty="0">
              <a:solidFill>
                <a:srgbClr val="C00000"/>
              </a:solidFill>
            </a:endParaRPr>
          </a:p>
        </p:txBody>
      </p:sp>
      <p:sp>
        <p:nvSpPr>
          <p:cNvPr id="3" name="Content Placeholder 2"/>
          <p:cNvSpPr>
            <a:spLocks noGrp="1"/>
          </p:cNvSpPr>
          <p:nvPr>
            <p:ph sz="quarter" idx="1"/>
          </p:nvPr>
        </p:nvSpPr>
        <p:spPr/>
        <p:txBody>
          <a:bodyPr>
            <a:normAutofit/>
          </a:bodyPr>
          <a:lstStyle/>
          <a:p>
            <a:pPr algn="l" rtl="0"/>
            <a:r>
              <a:rPr lang="en-US" dirty="0" smtClean="0"/>
              <a:t>Among NTs, BDNF is the most widely expressed in the brain, affecting </a:t>
            </a:r>
            <a:r>
              <a:rPr lang="en-US" b="1" i="1" dirty="0" smtClean="0"/>
              <a:t>neuronal survival, differentiation, axonal path-finding </a:t>
            </a:r>
            <a:r>
              <a:rPr lang="en-US" dirty="0" smtClean="0"/>
              <a:t>(</a:t>
            </a:r>
            <a:r>
              <a:rPr lang="en-US" dirty="0" err="1" smtClean="0"/>
              <a:t>Reichardt</a:t>
            </a:r>
            <a:r>
              <a:rPr lang="en-US" dirty="0" smtClean="0"/>
              <a:t>, 2006), regulat</a:t>
            </a:r>
            <a:r>
              <a:rPr lang="en-US" b="1" i="1" dirty="0" smtClean="0"/>
              <a:t>ion of </a:t>
            </a:r>
            <a:r>
              <a:rPr lang="en-US" b="1" i="1" dirty="0" err="1" smtClean="0"/>
              <a:t>dendritic</a:t>
            </a:r>
            <a:r>
              <a:rPr lang="en-US" b="1" i="1" dirty="0" smtClean="0"/>
              <a:t> trafficking to postsynaptic densities </a:t>
            </a:r>
            <a:r>
              <a:rPr lang="en-US" dirty="0" smtClean="0"/>
              <a:t>(Nakata and Nakamura, 2007), </a:t>
            </a:r>
            <a:r>
              <a:rPr lang="en-US" b="1" i="1" dirty="0" smtClean="0"/>
              <a:t>protection against neuronal death in the hippocampus </a:t>
            </a:r>
            <a:r>
              <a:rPr lang="en-US" dirty="0" smtClean="0"/>
              <a:t>(Pringle et al., 1996), and </a:t>
            </a:r>
            <a:r>
              <a:rPr lang="en-US" b="1" i="1" dirty="0" smtClean="0"/>
              <a:t>the induction and maintenance of late phase long-term </a:t>
            </a:r>
            <a:r>
              <a:rPr lang="en-US" b="1" i="1" dirty="0" err="1" smtClean="0"/>
              <a:t>potentiation</a:t>
            </a:r>
            <a:r>
              <a:rPr lang="en-US" dirty="0" smtClean="0"/>
              <a:t> (</a:t>
            </a:r>
            <a:r>
              <a:rPr lang="en-US" dirty="0" err="1" smtClean="0"/>
              <a:t>Korte</a:t>
            </a:r>
            <a:r>
              <a:rPr lang="en-US" dirty="0" smtClean="0"/>
              <a:t> et al., 1995)</a:t>
            </a:r>
            <a:endParaRPr lang="ar-EG"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sz="quarter" idx="1"/>
          </p:nvPr>
        </p:nvSpPr>
        <p:spPr/>
        <p:txBody>
          <a:bodyPr>
            <a:normAutofit fontScale="92500" lnSpcReduction="20000"/>
          </a:bodyPr>
          <a:lstStyle/>
          <a:p>
            <a:pPr algn="l" rtl="0"/>
            <a:r>
              <a:rPr lang="en-US" dirty="0" smtClean="0"/>
              <a:t>Human gene expression studies have demonstrated that central BDNF synthesis is highest in the cortex and </a:t>
            </a:r>
            <a:r>
              <a:rPr lang="en-US" dirty="0" smtClean="0">
                <a:solidFill>
                  <a:srgbClr val="C00000"/>
                </a:solidFill>
              </a:rPr>
              <a:t>hippocampus</a:t>
            </a:r>
            <a:r>
              <a:rPr lang="en-US" dirty="0" smtClean="0"/>
              <a:t>, followed by the </a:t>
            </a:r>
            <a:r>
              <a:rPr lang="en-US" dirty="0" err="1" smtClean="0"/>
              <a:t>amygdala</a:t>
            </a:r>
            <a:r>
              <a:rPr lang="en-US" dirty="0" smtClean="0"/>
              <a:t>, basal forebrain, dorsal </a:t>
            </a:r>
            <a:r>
              <a:rPr lang="en-US" dirty="0" err="1" smtClean="0"/>
              <a:t>vagal</a:t>
            </a:r>
            <a:r>
              <a:rPr lang="en-US" dirty="0" smtClean="0"/>
              <a:t> complex, hindbrain, and ventral </a:t>
            </a:r>
            <a:r>
              <a:rPr lang="en-US" dirty="0" err="1" smtClean="0"/>
              <a:t>tegmental</a:t>
            </a:r>
            <a:r>
              <a:rPr lang="en-US" dirty="0" smtClean="0"/>
              <a:t> area of the midbrain.</a:t>
            </a:r>
          </a:p>
          <a:p>
            <a:pPr algn="l" rtl="0"/>
            <a:r>
              <a:rPr lang="en-US" dirty="0" smtClean="0"/>
              <a:t>BDNF is synthesized in the periphery by </a:t>
            </a:r>
            <a:r>
              <a:rPr lang="en-US" dirty="0" smtClean="0">
                <a:solidFill>
                  <a:srgbClr val="C00000"/>
                </a:solidFill>
              </a:rPr>
              <a:t>vascular endothelial cells, T-cells, B cells, </a:t>
            </a:r>
            <a:r>
              <a:rPr lang="en-US" dirty="0" err="1" smtClean="0">
                <a:solidFill>
                  <a:srgbClr val="C00000"/>
                </a:solidFill>
              </a:rPr>
              <a:t>monocyte</a:t>
            </a:r>
            <a:r>
              <a:rPr lang="en-US" dirty="0" err="1" smtClean="0"/>
              <a:t>s</a:t>
            </a:r>
            <a:r>
              <a:rPr lang="en-US" dirty="0" smtClean="0"/>
              <a:t> (</a:t>
            </a:r>
            <a:r>
              <a:rPr lang="en-US" dirty="0" err="1" smtClean="0"/>
              <a:t>Kerschensteiner</a:t>
            </a:r>
            <a:r>
              <a:rPr lang="en-US" dirty="0" smtClean="0"/>
              <a:t> et al., 1999; </a:t>
            </a:r>
            <a:r>
              <a:rPr lang="en-US" dirty="0" err="1" smtClean="0"/>
              <a:t>Nakahashi</a:t>
            </a:r>
            <a:r>
              <a:rPr lang="en-US" dirty="0" smtClean="0"/>
              <a:t> et al., 2000) and </a:t>
            </a:r>
            <a:r>
              <a:rPr lang="en-US" dirty="0" smtClean="0">
                <a:solidFill>
                  <a:srgbClr val="C00000"/>
                </a:solidFill>
              </a:rPr>
              <a:t>skeletal muscles </a:t>
            </a:r>
            <a:r>
              <a:rPr lang="en-US" dirty="0" smtClean="0"/>
              <a:t>(</a:t>
            </a:r>
            <a:r>
              <a:rPr lang="en-US" dirty="0" err="1" smtClean="0"/>
              <a:t>Mousavi</a:t>
            </a:r>
            <a:r>
              <a:rPr lang="en-US" dirty="0" smtClean="0"/>
              <a:t> and </a:t>
            </a:r>
            <a:r>
              <a:rPr lang="en-US" dirty="0" err="1" smtClean="0"/>
              <a:t>Jasmin</a:t>
            </a:r>
            <a:r>
              <a:rPr lang="en-US" dirty="0" smtClean="0"/>
              <a:t>, 2006). Once released, BDNF can cross the BBB bi-directionally (Pan et al., 1998), resulting in a direct relationship between BDNF levels in plasma and the brain (</a:t>
            </a:r>
            <a:r>
              <a:rPr lang="en-US" dirty="0" err="1" smtClean="0"/>
              <a:t>Karege</a:t>
            </a:r>
            <a:r>
              <a:rPr lang="en-US" dirty="0" smtClean="0"/>
              <a:t> et al., 2002). </a:t>
            </a:r>
            <a:endParaRPr lang="ar-EG"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BDNF, physical activity, and cognition</a:t>
            </a:r>
            <a:endParaRPr lang="ar-EG" b="1" dirty="0">
              <a:solidFill>
                <a:srgbClr val="C00000"/>
              </a:solidFill>
            </a:endParaRPr>
          </a:p>
        </p:txBody>
      </p:sp>
      <p:sp>
        <p:nvSpPr>
          <p:cNvPr id="3" name="Content Placeholder 2"/>
          <p:cNvSpPr>
            <a:spLocks noGrp="1"/>
          </p:cNvSpPr>
          <p:nvPr>
            <p:ph sz="quarter" idx="1"/>
          </p:nvPr>
        </p:nvSpPr>
        <p:spPr/>
        <p:txBody>
          <a:bodyPr>
            <a:normAutofit fontScale="77500" lnSpcReduction="20000"/>
          </a:bodyPr>
          <a:lstStyle/>
          <a:p>
            <a:pPr algn="l" rtl="0"/>
            <a:r>
              <a:rPr lang="en-US" dirty="0" smtClean="0"/>
              <a:t>Studies have demonstrated the intensity of exercise training is positively correlated with BDNF plasma levels in young, healthy individuals (Ferris et al., 2007). </a:t>
            </a:r>
          </a:p>
          <a:p>
            <a:pPr algn="l" rtl="0"/>
            <a:r>
              <a:rPr lang="en-US" dirty="0" smtClean="0"/>
              <a:t>it appears that BDNF increase originates from both central and peripheral sources, with 70–80% of circulating BDNF derived from the brain and the remaining levels derived from peripheral sources.</a:t>
            </a:r>
          </a:p>
          <a:p>
            <a:pPr algn="l" rtl="0"/>
            <a:r>
              <a:rPr lang="en-US" dirty="0" smtClean="0"/>
              <a:t>rodent studies showing that endurance training leads to increased synthesis of BDNF in the hippocampal formation (</a:t>
            </a:r>
            <a:r>
              <a:rPr lang="en-US" dirty="0" err="1" smtClean="0"/>
              <a:t>Neeper</a:t>
            </a:r>
            <a:r>
              <a:rPr lang="en-US" dirty="0" smtClean="0"/>
              <a:t> et al., 1995, 1996). Similarly, a significant positive correlation exists for levels of physical activity and BDNF mRNA expression in the hippocampus in rats. Exercise induced </a:t>
            </a:r>
            <a:r>
              <a:rPr lang="en-US" dirty="0" err="1" smtClean="0"/>
              <a:t>upregulation</a:t>
            </a:r>
            <a:r>
              <a:rPr lang="en-US" dirty="0" smtClean="0"/>
              <a:t> of BDNF has been noted in the </a:t>
            </a:r>
            <a:r>
              <a:rPr lang="en-US" dirty="0" err="1" smtClean="0"/>
              <a:t>perirhinal</a:t>
            </a:r>
            <a:r>
              <a:rPr lang="en-US" dirty="0" smtClean="0"/>
              <a:t> cortex</a:t>
            </a:r>
            <a:endParaRPr lang="ar-EG"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Insulin-like growth factor</a:t>
            </a:r>
            <a:endParaRPr lang="ar-EG" b="1" dirty="0">
              <a:solidFill>
                <a:srgbClr val="C00000"/>
              </a:solidFill>
            </a:endParaRPr>
          </a:p>
        </p:txBody>
      </p:sp>
      <p:sp>
        <p:nvSpPr>
          <p:cNvPr id="3" name="Content Placeholder 2"/>
          <p:cNvSpPr>
            <a:spLocks noGrp="1"/>
          </p:cNvSpPr>
          <p:nvPr>
            <p:ph sz="quarter" idx="1"/>
          </p:nvPr>
        </p:nvSpPr>
        <p:spPr/>
        <p:txBody>
          <a:bodyPr>
            <a:normAutofit fontScale="77500" lnSpcReduction="20000"/>
          </a:bodyPr>
          <a:lstStyle/>
          <a:p>
            <a:pPr algn="l" rtl="0"/>
            <a:r>
              <a:rPr lang="en-US" dirty="0" smtClean="0"/>
              <a:t>Insulin-like growth factor 1 (IGF-1) is an important </a:t>
            </a:r>
            <a:r>
              <a:rPr lang="en-US" dirty="0" err="1" smtClean="0"/>
              <a:t>trophic</a:t>
            </a:r>
            <a:r>
              <a:rPr lang="en-US" dirty="0" smtClean="0"/>
              <a:t> factor for growth and metabolic reactions.</a:t>
            </a:r>
          </a:p>
          <a:p>
            <a:pPr algn="l" rtl="0"/>
            <a:r>
              <a:rPr lang="en-US" dirty="0" smtClean="0"/>
              <a:t>The main sources of IGF-1 production include </a:t>
            </a:r>
            <a:r>
              <a:rPr lang="en-US" b="1" dirty="0" smtClean="0"/>
              <a:t>muscles, liver, and the brain.</a:t>
            </a:r>
          </a:p>
          <a:p>
            <a:pPr algn="l" rtl="0"/>
            <a:r>
              <a:rPr lang="en-US" dirty="0" smtClean="0"/>
              <a:t> Cells with an important role in IGF-1 production in the brain include </a:t>
            </a:r>
            <a:r>
              <a:rPr lang="en-US" b="1" dirty="0" err="1" smtClean="0">
                <a:solidFill>
                  <a:srgbClr val="C00000"/>
                </a:solidFill>
              </a:rPr>
              <a:t>perivascular</a:t>
            </a:r>
            <a:r>
              <a:rPr lang="en-US" b="1" dirty="0" smtClean="0">
                <a:solidFill>
                  <a:srgbClr val="C00000"/>
                </a:solidFill>
              </a:rPr>
              <a:t> macrophages, microglia  and endothelial cells of the blood vessels and vascular smooth muscle cells</a:t>
            </a:r>
            <a:r>
              <a:rPr lang="en-US" dirty="0" smtClean="0"/>
              <a:t>.</a:t>
            </a:r>
          </a:p>
          <a:p>
            <a:pPr algn="l" rtl="0"/>
            <a:r>
              <a:rPr lang="en-US" dirty="0" err="1" smtClean="0"/>
              <a:t>Intracerebroventricular</a:t>
            </a:r>
            <a:r>
              <a:rPr lang="en-US" dirty="0" smtClean="0"/>
              <a:t> injection of IGF-1 in old rats was able to restore object recognition in these rats (</a:t>
            </a:r>
            <a:r>
              <a:rPr lang="en-US" dirty="0" err="1" smtClean="0"/>
              <a:t>Markowska</a:t>
            </a:r>
            <a:r>
              <a:rPr lang="en-US" dirty="0" smtClean="0"/>
              <a:t> et al., 1998). </a:t>
            </a:r>
          </a:p>
          <a:p>
            <a:pPr algn="l" rtl="0"/>
            <a:r>
              <a:rPr lang="en-US" dirty="0" smtClean="0"/>
              <a:t>IGF-1 levels are low at birth and increase to the age of 20 years, thereafter declining gradually. </a:t>
            </a:r>
          </a:p>
          <a:p>
            <a:pPr algn="l" rtl="0"/>
            <a:r>
              <a:rPr lang="en-US" dirty="0" smtClean="0"/>
              <a:t>Peripheral administration of IGF-1 can increase the number of newborn </a:t>
            </a:r>
            <a:r>
              <a:rPr lang="en-US" dirty="0" smtClean="0"/>
              <a:t>neurons.</a:t>
            </a:r>
            <a:endParaRPr lang="ar-EG"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sz="3600" b="1" dirty="0" err="1" smtClean="0">
                <a:solidFill>
                  <a:srgbClr val="C00000"/>
                </a:solidFill>
              </a:rPr>
              <a:t>Peroxisome</a:t>
            </a:r>
            <a:r>
              <a:rPr lang="en-US" sz="3600" b="1" dirty="0" smtClean="0">
                <a:solidFill>
                  <a:srgbClr val="C00000"/>
                </a:solidFill>
              </a:rPr>
              <a:t> </a:t>
            </a:r>
            <a:r>
              <a:rPr lang="en-US" sz="3600" b="1" dirty="0" err="1" smtClean="0">
                <a:solidFill>
                  <a:srgbClr val="C00000"/>
                </a:solidFill>
              </a:rPr>
              <a:t>proliferator</a:t>
            </a:r>
            <a:r>
              <a:rPr lang="en-US" sz="3600" b="1" dirty="0" smtClean="0">
                <a:solidFill>
                  <a:srgbClr val="C00000"/>
                </a:solidFill>
              </a:rPr>
              <a:t>-activated </a:t>
            </a:r>
            <a:r>
              <a:rPr lang="en-US" sz="3600" b="1" dirty="0" smtClean="0">
                <a:solidFill>
                  <a:srgbClr val="C00000"/>
                </a:solidFill>
              </a:rPr>
              <a:t>receptor-gamma </a:t>
            </a:r>
            <a:r>
              <a:rPr lang="en-US" sz="3600" b="1" dirty="0" err="1" smtClean="0">
                <a:solidFill>
                  <a:srgbClr val="C00000"/>
                </a:solidFill>
              </a:rPr>
              <a:t>coactivator</a:t>
            </a:r>
            <a:r>
              <a:rPr lang="en-US" sz="3600" b="1" dirty="0" smtClean="0">
                <a:solidFill>
                  <a:srgbClr val="C00000"/>
                </a:solidFill>
              </a:rPr>
              <a:t> protein-1</a:t>
            </a:r>
            <a:r>
              <a:rPr lang="el-GR" sz="3600" b="1" dirty="0" smtClean="0">
                <a:solidFill>
                  <a:srgbClr val="C00000"/>
                </a:solidFill>
              </a:rPr>
              <a:t>α</a:t>
            </a:r>
            <a:r>
              <a:rPr lang="el-GR" dirty="0" smtClean="0"/>
              <a:t> </a:t>
            </a:r>
            <a:r>
              <a:rPr lang="en-US" b="1" dirty="0" smtClean="0">
                <a:solidFill>
                  <a:srgbClr val="C00000"/>
                </a:solidFill>
              </a:rPr>
              <a:t>(</a:t>
            </a:r>
            <a:r>
              <a:rPr lang="en-US" b="1" dirty="0" smtClean="0">
                <a:solidFill>
                  <a:srgbClr val="C00000"/>
                </a:solidFill>
              </a:rPr>
              <a:t>PGC-1α)</a:t>
            </a:r>
            <a:endParaRPr lang="ar-EG" dirty="0"/>
          </a:p>
        </p:txBody>
      </p:sp>
      <p:sp>
        <p:nvSpPr>
          <p:cNvPr id="3" name="Content Placeholder 2"/>
          <p:cNvSpPr>
            <a:spLocks noGrp="1"/>
          </p:cNvSpPr>
          <p:nvPr>
            <p:ph sz="quarter" idx="1"/>
          </p:nvPr>
        </p:nvSpPr>
        <p:spPr/>
        <p:txBody>
          <a:bodyPr>
            <a:normAutofit fontScale="85000" lnSpcReduction="10000"/>
          </a:bodyPr>
          <a:lstStyle/>
          <a:p>
            <a:pPr algn="l" rtl="0"/>
            <a:r>
              <a:rPr lang="en-US" dirty="0" err="1" smtClean="0"/>
              <a:t>Peroxisome</a:t>
            </a:r>
            <a:r>
              <a:rPr lang="en-US" dirty="0" smtClean="0"/>
              <a:t> </a:t>
            </a:r>
            <a:r>
              <a:rPr lang="en-US" dirty="0" err="1" smtClean="0"/>
              <a:t>proliferator</a:t>
            </a:r>
            <a:r>
              <a:rPr lang="en-US" dirty="0" smtClean="0"/>
              <a:t>-activated receptor-gamma </a:t>
            </a:r>
            <a:r>
              <a:rPr lang="en-US" dirty="0" err="1" smtClean="0"/>
              <a:t>coactivator</a:t>
            </a:r>
            <a:r>
              <a:rPr lang="en-US" dirty="0" smtClean="0"/>
              <a:t> protein-1alpha (PGC-1α) is </a:t>
            </a:r>
            <a:r>
              <a:rPr lang="en-US" b="1" dirty="0" smtClean="0">
                <a:solidFill>
                  <a:srgbClr val="C00000"/>
                </a:solidFill>
              </a:rPr>
              <a:t>a transcriptional co-activator </a:t>
            </a:r>
            <a:r>
              <a:rPr lang="en-US" dirty="0" smtClean="0"/>
              <a:t>of </a:t>
            </a:r>
            <a:r>
              <a:rPr lang="en-US" b="1" dirty="0" smtClean="0"/>
              <a:t>mitochondrial biogenesis and oxidative metabolism in brown </a:t>
            </a:r>
            <a:r>
              <a:rPr lang="en-US" b="1" dirty="0" smtClean="0"/>
              <a:t>fat.</a:t>
            </a:r>
          </a:p>
          <a:p>
            <a:pPr algn="l" rtl="0"/>
            <a:r>
              <a:rPr lang="en-US" b="1" dirty="0" smtClean="0"/>
              <a:t> </a:t>
            </a:r>
            <a:r>
              <a:rPr lang="en-US" dirty="0" smtClean="0"/>
              <a:t>Pgc-1α </a:t>
            </a:r>
            <a:r>
              <a:rPr lang="en-US" dirty="0" smtClean="0"/>
              <a:t>mRNA has been shown to be highly expressed in the </a:t>
            </a:r>
            <a:r>
              <a:rPr lang="en-US" b="1" dirty="0" smtClean="0"/>
              <a:t>heart, skeletal muscle, and kidney</a:t>
            </a:r>
            <a:r>
              <a:rPr lang="en-US" dirty="0" smtClean="0"/>
              <a:t>, and to a lesser degree in the </a:t>
            </a:r>
            <a:r>
              <a:rPr lang="en-US" b="1" dirty="0" smtClean="0"/>
              <a:t>liver, pancreas, and brain </a:t>
            </a:r>
            <a:endParaRPr lang="en-US" b="1" dirty="0" smtClean="0"/>
          </a:p>
          <a:p>
            <a:pPr algn="l" rtl="0"/>
            <a:r>
              <a:rPr lang="en-US" dirty="0" smtClean="0"/>
              <a:t>Pgc-1α </a:t>
            </a:r>
            <a:r>
              <a:rPr lang="en-US" dirty="0" smtClean="0"/>
              <a:t>null mice develop </a:t>
            </a:r>
            <a:r>
              <a:rPr lang="en-US" b="1" dirty="0" smtClean="0">
                <a:solidFill>
                  <a:srgbClr val="C00000"/>
                </a:solidFill>
              </a:rPr>
              <a:t>spongiform </a:t>
            </a:r>
            <a:r>
              <a:rPr lang="en-US" b="1" dirty="0" err="1" smtClean="0">
                <a:solidFill>
                  <a:srgbClr val="C00000"/>
                </a:solidFill>
              </a:rPr>
              <a:t>neurodegeneration</a:t>
            </a:r>
            <a:r>
              <a:rPr lang="en-US" b="1" dirty="0" smtClean="0">
                <a:solidFill>
                  <a:srgbClr val="C00000"/>
                </a:solidFill>
              </a:rPr>
              <a:t> </a:t>
            </a:r>
            <a:r>
              <a:rPr lang="en-US" dirty="0" smtClean="0"/>
              <a:t>in the striatum and deep layers of the cortex (Ma et al., 2010), and this phenotype has been implicated in PD and Huntington </a:t>
            </a:r>
            <a:r>
              <a:rPr lang="en-US" dirty="0" smtClean="0"/>
              <a:t>disease, </a:t>
            </a:r>
            <a:r>
              <a:rPr lang="en-US" b="1" dirty="0" smtClean="0"/>
              <a:t>strongly suggesting that PGC-1α plays a significant role in maintaining neuronal function</a:t>
            </a:r>
            <a:r>
              <a:rPr lang="en-US" dirty="0" smtClean="0"/>
              <a:t>.</a:t>
            </a:r>
            <a:endParaRPr lang="ar-EG"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err="1" smtClean="0">
                <a:solidFill>
                  <a:srgbClr val="C00000"/>
                </a:solidFill>
              </a:rPr>
              <a:t>Fibronectin</a:t>
            </a:r>
            <a:r>
              <a:rPr lang="en-US" b="1" dirty="0" smtClean="0">
                <a:solidFill>
                  <a:srgbClr val="C00000"/>
                </a:solidFill>
              </a:rPr>
              <a:t> type III domain containing 5(FDNC5)</a:t>
            </a:r>
            <a:endParaRPr lang="ar-EG" dirty="0"/>
          </a:p>
        </p:txBody>
      </p:sp>
      <p:sp>
        <p:nvSpPr>
          <p:cNvPr id="3" name="Content Placeholder 2"/>
          <p:cNvSpPr>
            <a:spLocks noGrp="1"/>
          </p:cNvSpPr>
          <p:nvPr>
            <p:ph sz="quarter" idx="1"/>
          </p:nvPr>
        </p:nvSpPr>
        <p:spPr/>
        <p:txBody>
          <a:bodyPr>
            <a:normAutofit fontScale="92500" lnSpcReduction="20000"/>
          </a:bodyPr>
          <a:lstStyle/>
          <a:p>
            <a:pPr algn="l" rtl="0"/>
            <a:r>
              <a:rPr lang="en-US" dirty="0" smtClean="0"/>
              <a:t>It is a PGC- 1α-dependent </a:t>
            </a:r>
            <a:r>
              <a:rPr lang="en-US" dirty="0" err="1" smtClean="0"/>
              <a:t>myokine</a:t>
            </a:r>
            <a:r>
              <a:rPr lang="en-US" dirty="0" smtClean="0"/>
              <a:t> that is released during exercise.</a:t>
            </a:r>
          </a:p>
          <a:p>
            <a:pPr algn="l" rtl="0"/>
            <a:r>
              <a:rPr lang="en-US" dirty="0" smtClean="0"/>
              <a:t>Cleavage of FNDC5 by a </a:t>
            </a:r>
            <a:r>
              <a:rPr lang="en-US" dirty="0" err="1" smtClean="0"/>
              <a:t>proteolytic</a:t>
            </a:r>
            <a:r>
              <a:rPr lang="en-US" dirty="0" smtClean="0"/>
              <a:t> enzyme generates a 12 </a:t>
            </a:r>
            <a:r>
              <a:rPr lang="en-US" dirty="0" err="1" smtClean="0"/>
              <a:t>kDa</a:t>
            </a:r>
            <a:r>
              <a:rPr lang="en-US" dirty="0" smtClean="0"/>
              <a:t> peptide called </a:t>
            </a:r>
            <a:r>
              <a:rPr lang="en-US" b="1" dirty="0" err="1" smtClean="0">
                <a:solidFill>
                  <a:srgbClr val="C00000"/>
                </a:solidFill>
              </a:rPr>
              <a:t>irisin</a:t>
            </a:r>
            <a:r>
              <a:rPr lang="en-US" b="1" dirty="0" smtClean="0">
                <a:solidFill>
                  <a:srgbClr val="C00000"/>
                </a:solidFill>
              </a:rPr>
              <a:t>.</a:t>
            </a:r>
          </a:p>
          <a:p>
            <a:pPr algn="l" rtl="0"/>
            <a:r>
              <a:rPr lang="en-US" dirty="0" smtClean="0"/>
              <a:t>Following release, </a:t>
            </a:r>
            <a:r>
              <a:rPr lang="en-US" dirty="0" err="1" smtClean="0"/>
              <a:t>irisin</a:t>
            </a:r>
            <a:r>
              <a:rPr lang="en-US" dirty="0" smtClean="0"/>
              <a:t> activates oxygen consumption and </a:t>
            </a:r>
            <a:r>
              <a:rPr lang="en-US" dirty="0" err="1" smtClean="0"/>
              <a:t>thermogenesis</a:t>
            </a:r>
            <a:r>
              <a:rPr lang="en-US" dirty="0" smtClean="0"/>
              <a:t> in fat cells.</a:t>
            </a:r>
          </a:p>
          <a:p>
            <a:pPr algn="l" rtl="0"/>
            <a:r>
              <a:rPr lang="en-US" dirty="0" smtClean="0"/>
              <a:t>In rodents’ brain, Fndc5 mRNA has been found primarily in the midbrain, </a:t>
            </a:r>
            <a:r>
              <a:rPr lang="en-US" dirty="0" err="1" smtClean="0"/>
              <a:t>pons</a:t>
            </a:r>
            <a:r>
              <a:rPr lang="en-US" dirty="0" smtClean="0"/>
              <a:t>, cerebellum, and olfactory bulb. Additionally, very low amounts of Fndc5 mRNA can be found in the hippocampus. In the periphery, </a:t>
            </a:r>
            <a:r>
              <a:rPr lang="en-US" dirty="0" err="1" smtClean="0"/>
              <a:t>irisin</a:t>
            </a:r>
            <a:r>
              <a:rPr lang="en-US" dirty="0" smtClean="0"/>
              <a:t> </a:t>
            </a:r>
            <a:r>
              <a:rPr lang="en-US" dirty="0" err="1" smtClean="0"/>
              <a:t>immunoreactivity</a:t>
            </a:r>
            <a:r>
              <a:rPr lang="en-US" dirty="0" smtClean="0"/>
              <a:t> has been found in skeletal muscles (all types of muscle fibers) and </a:t>
            </a:r>
            <a:r>
              <a:rPr lang="en-US" dirty="0" err="1" smtClean="0"/>
              <a:t>cardiomyocytes</a:t>
            </a:r>
            <a:r>
              <a:rPr lang="en-US" dirty="0" smtClean="0"/>
              <a:t>.</a:t>
            </a:r>
            <a:endParaRPr lang="en-US" b="1" dirty="0" smtClean="0">
              <a:solidFill>
                <a:srgbClr val="C00000"/>
              </a:solidFill>
            </a:endParaRPr>
          </a:p>
          <a:p>
            <a:pPr algn="l" rtl="0"/>
            <a:endParaRPr lang="ar-EG"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sz="quarter" idx="1"/>
          </p:nvPr>
        </p:nvSpPr>
        <p:spPr/>
        <p:txBody>
          <a:bodyPr/>
          <a:lstStyle/>
          <a:p>
            <a:pPr algn="l" rtl="0"/>
            <a:r>
              <a:rPr lang="en-US" dirty="0" smtClean="0"/>
              <a:t>Recently, it was shown that </a:t>
            </a:r>
            <a:r>
              <a:rPr lang="en-US" b="1" dirty="0" smtClean="0">
                <a:solidFill>
                  <a:srgbClr val="C00000"/>
                </a:solidFill>
              </a:rPr>
              <a:t>exercise</a:t>
            </a:r>
            <a:r>
              <a:rPr lang="en-US" dirty="0" smtClean="0"/>
              <a:t> induces Fndc5 gene expression in muscles, and in turn, increases levels of </a:t>
            </a:r>
            <a:r>
              <a:rPr lang="en-US" dirty="0" err="1" smtClean="0"/>
              <a:t>irisin</a:t>
            </a:r>
            <a:r>
              <a:rPr lang="en-US" dirty="0" smtClean="0"/>
              <a:t> in the circulation. Similarly, exercise leads to increased levels of both FNDC5 and </a:t>
            </a:r>
            <a:r>
              <a:rPr lang="en-US" dirty="0" err="1" smtClean="0"/>
              <a:t>irisin</a:t>
            </a:r>
            <a:r>
              <a:rPr lang="en-US" dirty="0" smtClean="0"/>
              <a:t> in circulation (Huh et al., 2012; </a:t>
            </a:r>
            <a:r>
              <a:rPr lang="en-US" dirty="0" err="1" smtClean="0"/>
              <a:t>Lecker</a:t>
            </a:r>
            <a:r>
              <a:rPr lang="en-US" dirty="0" smtClean="0"/>
              <a:t> et al., 2012). Accordingly, it has been shown that endurance exercise leads to increase expression of Fndc5 in the hippocampus (</a:t>
            </a:r>
            <a:r>
              <a:rPr lang="en-US" dirty="0" err="1" smtClean="0"/>
              <a:t>Wrann</a:t>
            </a:r>
            <a:r>
              <a:rPr lang="en-US" dirty="0" smtClean="0"/>
              <a:t> et al., 2013).</a:t>
            </a:r>
            <a:endParaRPr lang="ar-EG"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C00000"/>
                </a:solidFill>
              </a:rPr>
              <a:t>Neuroendocrine</a:t>
            </a:r>
            <a:r>
              <a:rPr lang="en-US" b="1" dirty="0" smtClean="0">
                <a:solidFill>
                  <a:srgbClr val="C00000"/>
                </a:solidFill>
              </a:rPr>
              <a:t> theory</a:t>
            </a:r>
            <a:endParaRPr lang="ar-EG" b="1" dirty="0">
              <a:solidFill>
                <a:srgbClr val="C00000"/>
              </a:solidFill>
            </a:endParaRPr>
          </a:p>
        </p:txBody>
      </p:sp>
      <p:sp>
        <p:nvSpPr>
          <p:cNvPr id="3" name="Content Placeholder 2"/>
          <p:cNvSpPr>
            <a:spLocks noGrp="1"/>
          </p:cNvSpPr>
          <p:nvPr>
            <p:ph sz="quarter" idx="1"/>
          </p:nvPr>
        </p:nvSpPr>
        <p:spPr/>
        <p:txBody>
          <a:bodyPr>
            <a:normAutofit fontScale="85000" lnSpcReduction="20000"/>
          </a:bodyPr>
          <a:lstStyle/>
          <a:p>
            <a:pPr algn="l" rtl="0"/>
            <a:r>
              <a:rPr lang="en-US" dirty="0" smtClean="0"/>
              <a:t>The release of </a:t>
            </a:r>
            <a:r>
              <a:rPr lang="en-US" dirty="0" err="1" smtClean="0"/>
              <a:t>cortisol</a:t>
            </a:r>
            <a:r>
              <a:rPr lang="en-US" dirty="0" smtClean="0"/>
              <a:t> from the adrenal gland is regulated by the release of ACTH from the pituitary gland. Under physiological conditions, </a:t>
            </a:r>
            <a:r>
              <a:rPr lang="en-US" dirty="0" err="1" smtClean="0"/>
              <a:t>cortisol</a:t>
            </a:r>
            <a:r>
              <a:rPr lang="en-US" dirty="0" smtClean="0"/>
              <a:t>, in conjunction with epinephrine and </a:t>
            </a:r>
            <a:r>
              <a:rPr lang="en-US" dirty="0" err="1" smtClean="0"/>
              <a:t>norepinephrine</a:t>
            </a:r>
            <a:r>
              <a:rPr lang="en-US" dirty="0" smtClean="0"/>
              <a:t>, prepares an individual for the “fight or flight response”, enabling rapid shifting of blood flow toward large skeletal muscles and permitting an individual to flee threatening situations. </a:t>
            </a:r>
            <a:r>
              <a:rPr lang="en-US" dirty="0" err="1" smtClean="0"/>
              <a:t>Cortisol</a:t>
            </a:r>
            <a:r>
              <a:rPr lang="en-US" dirty="0" smtClean="0"/>
              <a:t> also plays a significant role in memory processes with areas of the brain important for memory (e.g., hippocampus, prefrontal cortex, </a:t>
            </a:r>
            <a:r>
              <a:rPr lang="en-US" dirty="0" err="1" smtClean="0"/>
              <a:t>amygdala</a:t>
            </a:r>
            <a:r>
              <a:rPr lang="en-US" dirty="0" smtClean="0"/>
              <a:t>) expressing high levels of GC receptors</a:t>
            </a:r>
          </a:p>
          <a:p>
            <a:pPr algn="l" rtl="0"/>
            <a:r>
              <a:rPr lang="en-US" dirty="0" smtClean="0"/>
              <a:t>Moderate intensity exercise </a:t>
            </a:r>
            <a:r>
              <a:rPr lang="en-US" dirty="0" smtClean="0">
                <a:sym typeface="Wingdings" pitchFamily="2" charset="2"/>
              </a:rPr>
              <a:t> benefits to memory, </a:t>
            </a:r>
            <a:r>
              <a:rPr lang="en-US" dirty="0" err="1" smtClean="0">
                <a:sym typeface="Wingdings" pitchFamily="2" charset="2"/>
              </a:rPr>
              <a:t>exterme</a:t>
            </a:r>
            <a:r>
              <a:rPr lang="en-US" dirty="0" smtClean="0">
                <a:sym typeface="Wingdings" pitchFamily="2" charset="2"/>
              </a:rPr>
              <a:t> exercise with excessive </a:t>
            </a:r>
            <a:r>
              <a:rPr lang="en-US" dirty="0" err="1" smtClean="0">
                <a:sym typeface="Wingdings" pitchFamily="2" charset="2"/>
              </a:rPr>
              <a:t>cortisol</a:t>
            </a:r>
            <a:r>
              <a:rPr lang="en-US" dirty="0" smtClean="0">
                <a:sym typeface="Wingdings" pitchFamily="2" charset="2"/>
              </a:rPr>
              <a:t> levels -</a:t>
            </a:r>
            <a:r>
              <a:rPr lang="en-US" dirty="0" err="1" smtClean="0">
                <a:sym typeface="Wingdings" pitchFamily="2" charset="2"/>
              </a:rPr>
              <a:t>ve</a:t>
            </a:r>
            <a:r>
              <a:rPr lang="en-US" dirty="0" smtClean="0">
                <a:sym typeface="Wingdings" pitchFamily="2" charset="2"/>
              </a:rPr>
              <a:t> effects on cognition. </a:t>
            </a:r>
            <a:endParaRPr lang="ar-E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basal ganglia</a:t>
            </a:r>
            <a:endParaRPr lang="ar-EG" dirty="0"/>
          </a:p>
        </p:txBody>
      </p:sp>
      <p:sp>
        <p:nvSpPr>
          <p:cNvPr id="3" name="Content Placeholder 2"/>
          <p:cNvSpPr>
            <a:spLocks noGrp="1"/>
          </p:cNvSpPr>
          <p:nvPr>
            <p:ph sz="quarter" idx="1"/>
          </p:nvPr>
        </p:nvSpPr>
        <p:spPr/>
        <p:txBody>
          <a:bodyPr/>
          <a:lstStyle/>
          <a:p>
            <a:pPr algn="l" rtl="0"/>
            <a:r>
              <a:rPr lang="en-US" dirty="0" smtClean="0"/>
              <a:t>At least there are 4 types of </a:t>
            </a:r>
            <a:r>
              <a:rPr lang="en-US" dirty="0" err="1" smtClean="0"/>
              <a:t>striatal</a:t>
            </a:r>
            <a:r>
              <a:rPr lang="en-US" dirty="0" smtClean="0"/>
              <a:t> neurons.</a:t>
            </a:r>
          </a:p>
          <a:p>
            <a:pPr algn="l" rtl="0"/>
            <a:r>
              <a:rPr lang="en-US" dirty="0" smtClean="0"/>
              <a:t>95% of </a:t>
            </a:r>
            <a:r>
              <a:rPr lang="en-US" dirty="0" err="1" smtClean="0"/>
              <a:t>striatal</a:t>
            </a:r>
            <a:r>
              <a:rPr lang="en-US" dirty="0" smtClean="0"/>
              <a:t> neurons </a:t>
            </a:r>
            <a:r>
              <a:rPr lang="en-US" dirty="0" smtClean="0">
                <a:sym typeface="Wingdings" pitchFamily="2" charset="2"/>
              </a:rPr>
              <a:t>medium </a:t>
            </a:r>
            <a:r>
              <a:rPr lang="en-US" b="1" u="sng" dirty="0" smtClean="0">
                <a:sym typeface="Wingdings" pitchFamily="2" charset="2"/>
              </a:rPr>
              <a:t>spiny</a:t>
            </a:r>
            <a:r>
              <a:rPr lang="en-US" dirty="0" smtClean="0">
                <a:sym typeface="Wingdings" pitchFamily="2" charset="2"/>
              </a:rPr>
              <a:t> neurons (GABA).</a:t>
            </a:r>
          </a:p>
          <a:p>
            <a:pPr algn="l" rtl="0"/>
            <a:r>
              <a:rPr lang="en-US" b="1" u="sng" dirty="0" err="1" smtClean="0">
                <a:sym typeface="Wingdings" pitchFamily="2" charset="2"/>
              </a:rPr>
              <a:t>Aspiny</a:t>
            </a:r>
            <a:r>
              <a:rPr lang="en-US" b="1" u="sng" dirty="0" smtClean="0">
                <a:sym typeface="Wingdings" pitchFamily="2" charset="2"/>
              </a:rPr>
              <a:t> </a:t>
            </a:r>
            <a:r>
              <a:rPr lang="en-US" b="1" dirty="0" smtClean="0">
                <a:sym typeface="Wingdings" pitchFamily="2" charset="2"/>
              </a:rPr>
              <a:t> neurons: </a:t>
            </a:r>
          </a:p>
          <a:p>
            <a:pPr algn="l" rtl="0">
              <a:buNone/>
            </a:pPr>
            <a:r>
              <a:rPr lang="en-US" b="1" dirty="0" smtClean="0">
                <a:sym typeface="Wingdings" pitchFamily="2" charset="2"/>
              </a:rPr>
              <a:t>    - L</a:t>
            </a:r>
            <a:r>
              <a:rPr lang="en-US" dirty="0" smtClean="0">
                <a:sym typeface="Wingdings" pitchFamily="2" charset="2"/>
              </a:rPr>
              <a:t>arge : Acetylcholine.</a:t>
            </a:r>
          </a:p>
          <a:p>
            <a:pPr algn="l" rtl="0">
              <a:buNone/>
            </a:pPr>
            <a:r>
              <a:rPr lang="en-US" dirty="0" smtClean="0">
                <a:sym typeface="Wingdings" pitchFamily="2" charset="2"/>
              </a:rPr>
              <a:t>    - Medium: </a:t>
            </a:r>
            <a:r>
              <a:rPr lang="en-US" dirty="0" err="1" smtClean="0">
                <a:sym typeface="Wingdings" pitchFamily="2" charset="2"/>
              </a:rPr>
              <a:t>Somatostatin</a:t>
            </a:r>
            <a:r>
              <a:rPr lang="en-US" dirty="0" smtClean="0">
                <a:sym typeface="Wingdings" pitchFamily="2" charset="2"/>
              </a:rPr>
              <a:t>.</a:t>
            </a:r>
          </a:p>
          <a:p>
            <a:pPr algn="l" rtl="0">
              <a:buNone/>
            </a:pPr>
            <a:r>
              <a:rPr lang="en-US" dirty="0" smtClean="0">
                <a:sym typeface="Wingdings" pitchFamily="2" charset="2"/>
              </a:rPr>
              <a:t>    - </a:t>
            </a:r>
            <a:r>
              <a:rPr lang="en-US" dirty="0" err="1" smtClean="0">
                <a:sym typeface="Wingdings" pitchFamily="2" charset="2"/>
              </a:rPr>
              <a:t>small:GABA</a:t>
            </a:r>
            <a:r>
              <a:rPr lang="en-US" dirty="0" smtClean="0">
                <a:sym typeface="Wingdings" pitchFamily="2" charset="2"/>
              </a:rPr>
              <a:t>.</a:t>
            </a:r>
          </a:p>
          <a:p>
            <a:pPr algn="l" rtl="0"/>
            <a:endParaRPr lang="ar-EG" b="1" u="sng"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NRF2</a:t>
            </a:r>
            <a:endParaRPr lang="ar-EG" dirty="0"/>
          </a:p>
        </p:txBody>
      </p:sp>
      <p:sp>
        <p:nvSpPr>
          <p:cNvPr id="3" name="Content Placeholder 2"/>
          <p:cNvSpPr>
            <a:spLocks noGrp="1"/>
          </p:cNvSpPr>
          <p:nvPr>
            <p:ph sz="quarter" idx="1"/>
          </p:nvPr>
        </p:nvSpPr>
        <p:spPr/>
        <p:txBody>
          <a:bodyPr>
            <a:normAutofit fontScale="85000" lnSpcReduction="20000"/>
          </a:bodyPr>
          <a:lstStyle/>
          <a:p>
            <a:pPr algn="l" rtl="0"/>
            <a:r>
              <a:rPr lang="en-US" dirty="0" smtClean="0"/>
              <a:t>During evolution, cells have developed inducible defense systems against harmful endogenous and exogenous substances. Several transcription factors are involved in boosting the cell’s defenses. The major regulator of the so-called phase II and some phase III genes is the </a:t>
            </a:r>
            <a:r>
              <a:rPr lang="en-US" b="1" dirty="0" smtClean="0"/>
              <a:t>nuclear factor erythroid 2 related factor 2 (NRF2)</a:t>
            </a:r>
            <a:r>
              <a:rPr lang="en-US" dirty="0" smtClean="0"/>
              <a:t> . </a:t>
            </a:r>
          </a:p>
          <a:p>
            <a:pPr algn="l" rtl="0"/>
            <a:r>
              <a:rPr lang="en-US" dirty="0" smtClean="0"/>
              <a:t>The principle of theNRF2 system is to keep </a:t>
            </a:r>
            <a:r>
              <a:rPr lang="en-US" b="1" dirty="0" smtClean="0"/>
              <a:t>NRF2 protein low under normal conditions</a:t>
            </a:r>
            <a:r>
              <a:rPr lang="en-US" dirty="0" smtClean="0"/>
              <a:t> with the possibility of rapid induction in case of a sudden increase in oxidation status in the cell. </a:t>
            </a:r>
          </a:p>
          <a:p>
            <a:pPr algn="l" rtl="0"/>
            <a:r>
              <a:rPr lang="en-US" b="1" dirty="0" smtClean="0">
                <a:solidFill>
                  <a:srgbClr val="C00000"/>
                </a:solidFill>
              </a:rPr>
              <a:t>This is achieved by constitutive synthesis and degradation of NRF2 with the possibility of rapid redirection of NRF2 to the nucleus</a:t>
            </a:r>
            <a:endParaRPr lang="ar-EG" b="1" dirty="0">
              <a:solidFill>
                <a:srgbClr val="C0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NRf2- ARE signaling Pathway</a:t>
            </a:r>
            <a:endParaRPr lang="ar-EG" dirty="0"/>
          </a:p>
        </p:txBody>
      </p:sp>
      <p:sp>
        <p:nvSpPr>
          <p:cNvPr id="3" name="Content Placeholder 2"/>
          <p:cNvSpPr>
            <a:spLocks noGrp="1"/>
          </p:cNvSpPr>
          <p:nvPr>
            <p:ph sz="quarter" idx="1"/>
          </p:nvPr>
        </p:nvSpPr>
        <p:spPr/>
        <p:txBody>
          <a:bodyPr>
            <a:normAutofit fontScale="70000" lnSpcReduction="20000"/>
          </a:bodyPr>
          <a:lstStyle/>
          <a:p>
            <a:pPr algn="l" rtl="0"/>
            <a:r>
              <a:rPr lang="en-US" dirty="0" smtClean="0"/>
              <a:t>NRF2 is a member of the </a:t>
            </a:r>
            <a:r>
              <a:rPr lang="en-US" dirty="0" err="1" smtClean="0"/>
              <a:t>cap’n’collar</a:t>
            </a:r>
            <a:r>
              <a:rPr lang="en-US" dirty="0" smtClean="0"/>
              <a:t> (CNC) family of transcription factors, which also include NRF1, NRF3 and p45 NF-E2. </a:t>
            </a:r>
            <a:endParaRPr lang="en-US" dirty="0" smtClean="0"/>
          </a:p>
          <a:p>
            <a:pPr algn="l" rtl="0"/>
            <a:r>
              <a:rPr lang="en-US" dirty="0" smtClean="0"/>
              <a:t>NRF2 </a:t>
            </a:r>
            <a:r>
              <a:rPr lang="en-US" dirty="0" smtClean="0"/>
              <a:t>is a basic </a:t>
            </a:r>
            <a:r>
              <a:rPr lang="en-US" dirty="0" err="1" smtClean="0"/>
              <a:t>leucine</a:t>
            </a:r>
            <a:r>
              <a:rPr lang="en-US" dirty="0" smtClean="0"/>
              <a:t> zipper (</a:t>
            </a:r>
            <a:r>
              <a:rPr lang="en-US" dirty="0" err="1" smtClean="0"/>
              <a:t>bZIP</a:t>
            </a:r>
            <a:r>
              <a:rPr lang="en-US" dirty="0" smtClean="0"/>
              <a:t>) protein that in the nucleus </a:t>
            </a:r>
            <a:r>
              <a:rPr lang="en-US" dirty="0" err="1" smtClean="0"/>
              <a:t>heterodimerizes</a:t>
            </a:r>
            <a:r>
              <a:rPr lang="en-US" dirty="0" smtClean="0"/>
              <a:t> with small MAF or JUN proteins followed by binding to specific DNA sites termed </a:t>
            </a:r>
            <a:r>
              <a:rPr lang="en-US" b="1" dirty="0" smtClean="0">
                <a:solidFill>
                  <a:srgbClr val="C00000"/>
                </a:solidFill>
              </a:rPr>
              <a:t>anti-oxidant response elements (ARE)</a:t>
            </a:r>
            <a:r>
              <a:rPr lang="en-US" dirty="0" smtClean="0"/>
              <a:t> or </a:t>
            </a:r>
            <a:r>
              <a:rPr lang="en-US" dirty="0" err="1" smtClean="0"/>
              <a:t>electrophile</a:t>
            </a:r>
            <a:r>
              <a:rPr lang="en-US" dirty="0" smtClean="0"/>
              <a:t> response elements (</a:t>
            </a:r>
            <a:r>
              <a:rPr lang="en-US" dirty="0" err="1" smtClean="0"/>
              <a:t>EpRE</a:t>
            </a:r>
            <a:r>
              <a:rPr lang="en-US" dirty="0" smtClean="0"/>
              <a:t>) </a:t>
            </a:r>
            <a:endParaRPr lang="en-US" dirty="0" smtClean="0"/>
          </a:p>
          <a:p>
            <a:pPr algn="l" rtl="0"/>
            <a:r>
              <a:rPr lang="en-US" dirty="0" smtClean="0"/>
              <a:t>.</a:t>
            </a:r>
            <a:r>
              <a:rPr lang="en-US" b="1" dirty="0" smtClean="0">
                <a:solidFill>
                  <a:srgbClr val="C00000"/>
                </a:solidFill>
              </a:rPr>
              <a:t>NRF2-ARE binding</a:t>
            </a:r>
            <a:r>
              <a:rPr lang="en-US" dirty="0" smtClean="0"/>
              <a:t> can initiate transcription of hundreds </a:t>
            </a:r>
            <a:r>
              <a:rPr lang="en-US" b="1" dirty="0" smtClean="0"/>
              <a:t>of </a:t>
            </a:r>
            <a:r>
              <a:rPr lang="en-US" b="1" dirty="0" err="1" smtClean="0"/>
              <a:t>cytoprotective</a:t>
            </a:r>
            <a:r>
              <a:rPr lang="en-US" b="1" dirty="0" smtClean="0"/>
              <a:t> genes including enzymes in the glutathione defense system and </a:t>
            </a:r>
            <a:r>
              <a:rPr lang="en-US" b="1" dirty="0" err="1" smtClean="0"/>
              <a:t>proteasome</a:t>
            </a:r>
            <a:r>
              <a:rPr lang="en-US" b="1" dirty="0" smtClean="0"/>
              <a:t> subunits</a:t>
            </a:r>
            <a:r>
              <a:rPr lang="en-US" dirty="0" smtClean="0"/>
              <a:t>. New findings connect NRF2 not only to an elevated anti-oxidant capacity but also to expression of other types of protective proteins such as </a:t>
            </a:r>
            <a:r>
              <a:rPr lang="en-US" b="1" dirty="0" smtClean="0">
                <a:solidFill>
                  <a:srgbClr val="C00000"/>
                </a:solidFill>
              </a:rPr>
              <a:t>brain derived neurotrophic factor </a:t>
            </a:r>
            <a:r>
              <a:rPr lang="en-US" dirty="0" smtClean="0"/>
              <a:t>, the anti-apoptotic B-cell lymphoma , the anti-inflammatory interleukin (IL)-10, the mitochondrial transcription (co)-factors NRF-1 and </a:t>
            </a:r>
            <a:r>
              <a:rPr lang="en-US" dirty="0" smtClean="0"/>
              <a:t>PGC-1α.</a:t>
            </a:r>
            <a:endParaRPr lang="en-US" dirty="0" smtClean="0"/>
          </a:p>
          <a:p>
            <a:pPr algn="l" rtl="0"/>
            <a:r>
              <a:rPr lang="en-US" dirty="0" smtClean="0"/>
              <a:t>In the unstressed cell NRF2 is bound to </a:t>
            </a:r>
            <a:r>
              <a:rPr lang="en-US" dirty="0" err="1" smtClean="0"/>
              <a:t>Kelch</a:t>
            </a:r>
            <a:r>
              <a:rPr lang="en-US" dirty="0" smtClean="0"/>
              <a:t>-like ECH associated protein 1 (KEAP1) in the cytoplasm via its KEAP1 binding domain.</a:t>
            </a:r>
            <a:endParaRPr lang="ar-EG"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NRF2 system and CNS disease</a:t>
            </a:r>
            <a:endParaRPr lang="ar-EG" dirty="0"/>
          </a:p>
        </p:txBody>
      </p:sp>
      <p:sp>
        <p:nvSpPr>
          <p:cNvPr id="3" name="Content Placeholder 2"/>
          <p:cNvSpPr>
            <a:spLocks noGrp="1"/>
          </p:cNvSpPr>
          <p:nvPr>
            <p:ph sz="quarter" idx="1"/>
          </p:nvPr>
        </p:nvSpPr>
        <p:spPr/>
        <p:txBody>
          <a:bodyPr>
            <a:normAutofit fontScale="85000" lnSpcReduction="20000"/>
          </a:bodyPr>
          <a:lstStyle/>
          <a:p>
            <a:pPr algn="l" rtl="0"/>
            <a:r>
              <a:rPr lang="en-US" dirty="0" smtClean="0"/>
              <a:t>The NRF2 system is widely expressed in the CNS and is regulated in response to both acute cerebral insults and in neurodegenerative disease.</a:t>
            </a:r>
          </a:p>
          <a:p>
            <a:pPr algn="l" rtl="0"/>
            <a:r>
              <a:rPr lang="en-US" dirty="0" smtClean="0"/>
              <a:t> In addition to its crucial regulatory role in the endogenous defense to various cellular stresses, NRF2 is recognized as an important regulator of inflammation in the brain.</a:t>
            </a:r>
          </a:p>
          <a:p>
            <a:pPr algn="l" rtl="0"/>
            <a:r>
              <a:rPr lang="en-US" dirty="0" smtClean="0"/>
              <a:t> If suppression of NRF2 activity occurs in human brains the implications are elevated vulnerability to acute insults that involve </a:t>
            </a:r>
            <a:r>
              <a:rPr lang="en-US" b="1" dirty="0" smtClean="0"/>
              <a:t>oxidative stress</a:t>
            </a:r>
            <a:r>
              <a:rPr lang="en-US" dirty="0" smtClean="0"/>
              <a:t>, </a:t>
            </a:r>
            <a:r>
              <a:rPr lang="en-US" b="1" dirty="0" smtClean="0"/>
              <a:t>prolonged and more severe inflammation</a:t>
            </a:r>
            <a:r>
              <a:rPr lang="en-US" dirty="0" smtClean="0"/>
              <a:t> and </a:t>
            </a:r>
            <a:r>
              <a:rPr lang="en-US" b="1" dirty="0" smtClean="0"/>
              <a:t>likely an elevated risk to develop chronic diseases such as Parkinson’s disease (PD), Alzheimer’s disease (AD) and amyotrophic lateral sclerosis (ALS).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NFR2 &amp; exercise</a:t>
            </a:r>
            <a:endParaRPr lang="ar-EG" dirty="0"/>
          </a:p>
        </p:txBody>
      </p:sp>
      <p:sp>
        <p:nvSpPr>
          <p:cNvPr id="3" name="Content Placeholder 2"/>
          <p:cNvSpPr>
            <a:spLocks noGrp="1"/>
          </p:cNvSpPr>
          <p:nvPr>
            <p:ph sz="quarter" idx="1"/>
          </p:nvPr>
        </p:nvSpPr>
        <p:spPr/>
        <p:txBody>
          <a:bodyPr>
            <a:normAutofit fontScale="70000" lnSpcReduction="20000"/>
          </a:bodyPr>
          <a:lstStyle/>
          <a:p>
            <a:pPr algn="l" rtl="0"/>
            <a:r>
              <a:rPr lang="en-US" dirty="0" smtClean="0"/>
              <a:t> Acute exercise activates primary messengers such as adenosine </a:t>
            </a:r>
            <a:r>
              <a:rPr lang="en-US" dirty="0" err="1" smtClean="0"/>
              <a:t>monophosphate</a:t>
            </a:r>
            <a:r>
              <a:rPr lang="en-US" dirty="0" smtClean="0"/>
              <a:t> (AMP), calcium, and mechanical stress and subsequent secondary messengers including AMP-activated protein </a:t>
            </a:r>
            <a:r>
              <a:rPr lang="en-US" dirty="0" err="1" smtClean="0"/>
              <a:t>kinase</a:t>
            </a:r>
            <a:r>
              <a:rPr lang="en-US" dirty="0" smtClean="0"/>
              <a:t> (AMPK), calcium/</a:t>
            </a:r>
            <a:r>
              <a:rPr lang="en-US" dirty="0" err="1" smtClean="0"/>
              <a:t>calmodulin</a:t>
            </a:r>
            <a:r>
              <a:rPr lang="en-US" dirty="0" smtClean="0"/>
              <a:t>-dependent protein </a:t>
            </a:r>
            <a:r>
              <a:rPr lang="en-US" dirty="0" err="1" smtClean="0"/>
              <a:t>kinase</a:t>
            </a:r>
            <a:r>
              <a:rPr lang="en-US" dirty="0" smtClean="0"/>
              <a:t> (CAMK), and p38 </a:t>
            </a:r>
            <a:r>
              <a:rPr lang="en-US" dirty="0" err="1" smtClean="0"/>
              <a:t>mitogen</a:t>
            </a:r>
            <a:r>
              <a:rPr lang="en-US" dirty="0" smtClean="0"/>
              <a:t>-activated protein </a:t>
            </a:r>
            <a:r>
              <a:rPr lang="en-US" dirty="0" err="1" smtClean="0"/>
              <a:t>kinases</a:t>
            </a:r>
            <a:r>
              <a:rPr lang="en-US" dirty="0" smtClean="0"/>
              <a:t>, leading to acute changes in mRNA transcription.</a:t>
            </a:r>
          </a:p>
          <a:p>
            <a:pPr algn="l" rtl="0"/>
            <a:r>
              <a:rPr lang="en-US" dirty="0" smtClean="0"/>
              <a:t> </a:t>
            </a:r>
            <a:r>
              <a:rPr lang="en-US" b="1" dirty="0" smtClean="0"/>
              <a:t>Another important primary messenger </a:t>
            </a:r>
            <a:r>
              <a:rPr lang="en-US" dirty="0" smtClean="0"/>
              <a:t>that is stimulated by acute exercise is the </a:t>
            </a:r>
            <a:r>
              <a:rPr lang="en-US" b="1" dirty="0" smtClean="0"/>
              <a:t>temporary change in </a:t>
            </a:r>
            <a:r>
              <a:rPr lang="en-US" b="1" dirty="0" err="1" smtClean="0"/>
              <a:t>redox</a:t>
            </a:r>
            <a:r>
              <a:rPr lang="en-US" b="1" dirty="0" smtClean="0"/>
              <a:t> balance (or </a:t>
            </a:r>
            <a:r>
              <a:rPr lang="en-US" b="1" dirty="0" err="1" smtClean="0"/>
              <a:t>redox</a:t>
            </a:r>
            <a:r>
              <a:rPr lang="en-US" b="1" dirty="0" smtClean="0"/>
              <a:t> potential) towards a more oxidized state through production of </a:t>
            </a:r>
            <a:r>
              <a:rPr lang="en-US" b="1" dirty="0" smtClean="0">
                <a:solidFill>
                  <a:srgbClr val="C00000"/>
                </a:solidFill>
              </a:rPr>
              <a:t>reactive oxygen species (ROS)</a:t>
            </a:r>
            <a:r>
              <a:rPr lang="en-US" dirty="0" smtClean="0"/>
              <a:t>. </a:t>
            </a:r>
          </a:p>
          <a:p>
            <a:pPr algn="l" rtl="0"/>
            <a:r>
              <a:rPr lang="en-US" dirty="0" smtClean="0"/>
              <a:t>While ROS were initially designated as damaging, there is now a greater understanding of the important role of ROS in cell signaling, regulation of immune function, gene transcription, and apoptosis . A prime example is the role of ROS in activation of the Nrf2, the master regulator of antioxidant enzymes and cellular stress resistance.</a:t>
            </a:r>
            <a:endParaRPr lang="ar-EG"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Effects of exercise on NFR2 pathway</a:t>
            </a:r>
            <a:endParaRPr lang="ar-EG" dirty="0"/>
          </a:p>
        </p:txBody>
      </p:sp>
      <p:pic>
        <p:nvPicPr>
          <p:cNvPr id="1026" name="Picture 2" descr="C:\Users\dina\Desktop\fx1.jpg"/>
          <p:cNvPicPr>
            <a:picLocks noGrp="1" noChangeAspect="1" noChangeArrowheads="1"/>
          </p:cNvPicPr>
          <p:nvPr>
            <p:ph idx="4294967295"/>
          </p:nvPr>
        </p:nvPicPr>
        <p:blipFill>
          <a:blip r:embed="rId2"/>
          <a:srcRect/>
          <a:stretch>
            <a:fillRect/>
          </a:stretch>
        </p:blipFill>
        <p:spPr bwMode="auto">
          <a:xfrm>
            <a:off x="0" y="1857375"/>
            <a:ext cx="8286750" cy="4784725"/>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329642" cy="1725602"/>
          </a:xfrm>
        </p:spPr>
        <p:txBody>
          <a:bodyPr>
            <a:normAutofit fontScale="90000"/>
          </a:bodyPr>
          <a:lstStyle/>
          <a:p>
            <a:r>
              <a:rPr lang="en-US" sz="3600" b="1" dirty="0" smtClean="0">
                <a:solidFill>
                  <a:srgbClr val="7030A0"/>
                </a:solidFill>
              </a:rPr>
              <a:t>The neuroprotective effects of exercise on rotenone-treated rat model of Parkinson's disease </a:t>
            </a:r>
            <a:r>
              <a:rPr lang="en-US" dirty="0" smtClean="0"/>
              <a:t/>
            </a:r>
            <a:br>
              <a:rPr lang="en-US" dirty="0" smtClean="0"/>
            </a:br>
            <a:endParaRPr lang="ar-EG" dirty="0"/>
          </a:p>
        </p:txBody>
      </p:sp>
      <p:sp>
        <p:nvSpPr>
          <p:cNvPr id="5" name="Content Placeholder 4"/>
          <p:cNvSpPr>
            <a:spLocks noGrp="1"/>
          </p:cNvSpPr>
          <p:nvPr>
            <p:ph sz="quarter" idx="1"/>
          </p:nvPr>
        </p:nvSpPr>
        <p:spPr/>
        <p:txBody>
          <a:bodyPr/>
          <a:lstStyle/>
          <a:p>
            <a:pPr algn="l" rtl="0">
              <a:buNone/>
            </a:pPr>
            <a:r>
              <a:rPr lang="en-US" b="1" u="sng" dirty="0" smtClean="0"/>
              <a:t>The aim of the work</a:t>
            </a:r>
            <a:endParaRPr lang="en-US" dirty="0" smtClean="0"/>
          </a:p>
          <a:p>
            <a:pPr algn="l" rtl="0">
              <a:buNone/>
            </a:pPr>
            <a:r>
              <a:rPr lang="en-US" dirty="0" smtClean="0"/>
              <a:t>- To evaluate the rotenone as a model of PD in albino rats.</a:t>
            </a:r>
          </a:p>
          <a:p>
            <a:pPr algn="l" rtl="0">
              <a:buNone/>
            </a:pPr>
            <a:r>
              <a:rPr lang="en-US" dirty="0" smtClean="0"/>
              <a:t>- To evaluate the role of treadmill exercise in albino rats ,in neuroprotection against rotenone induced PD.</a:t>
            </a:r>
          </a:p>
          <a:p>
            <a:pPr algn="l" rtl="0">
              <a:buNone/>
            </a:pPr>
            <a:r>
              <a:rPr lang="en-US" dirty="0" smtClean="0"/>
              <a:t>- To evaluate the role of NRF2-ARE pathway in the potential neuroprotective </a:t>
            </a:r>
            <a:r>
              <a:rPr lang="en-US" dirty="0" smtClean="0"/>
              <a:t>effects. </a:t>
            </a:r>
            <a:endParaRPr lang="ar-EG"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Animals</a:t>
            </a:r>
            <a:br>
              <a:rPr lang="en-US" dirty="0" smtClean="0"/>
            </a:br>
            <a:endParaRPr lang="ar-EG" dirty="0"/>
          </a:p>
        </p:txBody>
      </p:sp>
      <p:sp>
        <p:nvSpPr>
          <p:cNvPr id="3" name="Content Placeholder 2"/>
          <p:cNvSpPr>
            <a:spLocks noGrp="1"/>
          </p:cNvSpPr>
          <p:nvPr>
            <p:ph sz="quarter" idx="1"/>
          </p:nvPr>
        </p:nvSpPr>
        <p:spPr/>
        <p:txBody>
          <a:bodyPr>
            <a:normAutofit lnSpcReduction="10000"/>
          </a:bodyPr>
          <a:lstStyle/>
          <a:p>
            <a:pPr algn="l" rtl="0">
              <a:buNone/>
            </a:pPr>
            <a:r>
              <a:rPr lang="en-US" dirty="0" smtClean="0"/>
              <a:t>    80 adult male rats(8-10weeks), weight (200±10g) ,from </a:t>
            </a:r>
            <a:r>
              <a:rPr lang="en-US" dirty="0" err="1" smtClean="0"/>
              <a:t>Sohag</a:t>
            </a:r>
            <a:r>
              <a:rPr lang="en-US" dirty="0" smtClean="0"/>
              <a:t> faculty of science. the experiment will be held at physiology department, </a:t>
            </a:r>
            <a:r>
              <a:rPr lang="en-US" dirty="0" err="1" smtClean="0"/>
              <a:t>Sohag</a:t>
            </a:r>
            <a:r>
              <a:rPr lang="en-US" dirty="0" smtClean="0"/>
              <a:t> faculty of medicine. the rats will be housed in collective cages, with controlled environment at 12:12h dark-light cycle, at 25 C and  50% humidity, animals will be allowed to standard chow diet ad libitum. The study will be approved by Research Ethics Committee considering care and use of laboratory animals.</a:t>
            </a:r>
            <a:endParaRPr lang="ar-EG"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Methods</a:t>
            </a:r>
            <a:endParaRPr lang="ar-EG" dirty="0"/>
          </a:p>
        </p:txBody>
      </p:sp>
      <p:sp>
        <p:nvSpPr>
          <p:cNvPr id="5" name="Content Placeholder 4"/>
          <p:cNvSpPr>
            <a:spLocks noGrp="1"/>
          </p:cNvSpPr>
          <p:nvPr>
            <p:ph sz="quarter" idx="1"/>
          </p:nvPr>
        </p:nvSpPr>
        <p:spPr/>
        <p:txBody>
          <a:bodyPr>
            <a:normAutofit fontScale="47500" lnSpcReduction="20000"/>
          </a:bodyPr>
          <a:lstStyle/>
          <a:p>
            <a:pPr algn="l" rtl="0">
              <a:buNone/>
            </a:pPr>
            <a:r>
              <a:rPr lang="en-US" b="1" dirty="0" smtClean="0"/>
              <a:t>Ninety rats will be divided randomly into 6 groups (n=15 in each group):</a:t>
            </a:r>
          </a:p>
          <a:p>
            <a:pPr algn="l" rtl="0">
              <a:buNone/>
            </a:pPr>
            <a:r>
              <a:rPr lang="en-US" dirty="0" smtClean="0">
                <a:solidFill>
                  <a:srgbClr val="FF0000"/>
                </a:solidFill>
              </a:rPr>
              <a:t> </a:t>
            </a:r>
            <a:r>
              <a:rPr lang="en-US" b="1" u="sng" dirty="0" smtClean="0">
                <a:solidFill>
                  <a:srgbClr val="FF0000"/>
                </a:solidFill>
              </a:rPr>
              <a:t>Group I </a:t>
            </a:r>
            <a:endParaRPr lang="en-US" dirty="0" smtClean="0">
              <a:solidFill>
                <a:srgbClr val="FF0000"/>
              </a:solidFill>
            </a:endParaRPr>
          </a:p>
          <a:p>
            <a:pPr algn="l" rtl="0">
              <a:buNone/>
            </a:pPr>
            <a:r>
              <a:rPr lang="en-US" dirty="0" smtClean="0"/>
              <a:t>15 rats used as a control group. Rat in this group will receive 1 ml/ kg vehicle i.p. once a day for 14 consecutive days.</a:t>
            </a:r>
          </a:p>
          <a:p>
            <a:pPr algn="l" rtl="0">
              <a:buNone/>
            </a:pPr>
            <a:r>
              <a:rPr lang="en-US" b="1" u="sng" dirty="0" smtClean="0">
                <a:solidFill>
                  <a:srgbClr val="FF0000"/>
                </a:solidFill>
              </a:rPr>
              <a:t>Group II</a:t>
            </a:r>
            <a:r>
              <a:rPr lang="en-US" dirty="0" smtClean="0">
                <a:solidFill>
                  <a:srgbClr val="FF0000"/>
                </a:solidFill>
              </a:rPr>
              <a:t> </a:t>
            </a:r>
          </a:p>
          <a:p>
            <a:pPr algn="l" rtl="0">
              <a:buNone/>
            </a:pPr>
            <a:r>
              <a:rPr lang="en-US" dirty="0" smtClean="0"/>
              <a:t>15 rats used as exercise control group. Rats will receive1 ml/ kg vehicle i.p. once a day for 14 consecutive days. Rats in this group will exercise on a treadmill after the last drug injection for 30 minute/day 5 times/week for 4 weeks.</a:t>
            </a:r>
          </a:p>
          <a:p>
            <a:pPr algn="l" rtl="0">
              <a:buNone/>
            </a:pPr>
            <a:r>
              <a:rPr lang="en-US" b="1" u="sng" dirty="0" smtClean="0">
                <a:solidFill>
                  <a:srgbClr val="FF0000"/>
                </a:solidFill>
              </a:rPr>
              <a:t>Group III</a:t>
            </a:r>
            <a:r>
              <a:rPr lang="en-US" dirty="0" smtClean="0">
                <a:solidFill>
                  <a:srgbClr val="FF0000"/>
                </a:solidFill>
              </a:rPr>
              <a:t> </a:t>
            </a:r>
          </a:p>
          <a:p>
            <a:pPr algn="l" rtl="0">
              <a:buNone/>
            </a:pPr>
            <a:r>
              <a:rPr lang="en-US" dirty="0" smtClean="0"/>
              <a:t>14rats used as rotenone- treated group. Rats in this group will receive 3mg/ kg rotenone in 1ml\kg vehicle i.p. once day for 14 consecutive days and stay sedentary for 4 weeks.</a:t>
            </a:r>
          </a:p>
          <a:p>
            <a:pPr algn="l" rtl="0"/>
            <a:endParaRPr lang="ar-EG" dirty="0"/>
          </a:p>
        </p:txBody>
      </p:sp>
      <p:sp>
        <p:nvSpPr>
          <p:cNvPr id="6" name="Content Placeholder 5"/>
          <p:cNvSpPr>
            <a:spLocks noGrp="1"/>
          </p:cNvSpPr>
          <p:nvPr>
            <p:ph sz="quarter" idx="2"/>
          </p:nvPr>
        </p:nvSpPr>
        <p:spPr/>
        <p:txBody>
          <a:bodyPr>
            <a:normAutofit fontScale="47500" lnSpcReduction="20000"/>
          </a:bodyPr>
          <a:lstStyle/>
          <a:p>
            <a:pPr algn="l" rtl="0">
              <a:buNone/>
            </a:pPr>
            <a:r>
              <a:rPr lang="en-US" b="1" u="sng" dirty="0" smtClean="0">
                <a:solidFill>
                  <a:srgbClr val="FF0000"/>
                </a:solidFill>
              </a:rPr>
              <a:t>Group IV</a:t>
            </a:r>
            <a:endParaRPr lang="en-US" dirty="0" smtClean="0">
              <a:solidFill>
                <a:srgbClr val="FF0000"/>
              </a:solidFill>
            </a:endParaRPr>
          </a:p>
          <a:p>
            <a:pPr algn="l" rtl="0">
              <a:buNone/>
            </a:pPr>
            <a:r>
              <a:rPr lang="en-US" dirty="0" smtClean="0"/>
              <a:t>15 rats used as rotenone- exercise group. Rats in this group will receive 3mg/ kg rotenone in 1ml\kg vehicle i.p. once day for 14 consecutive days. Rats in this group will exercise on a treadmill after the last drug injection for 30 minute/day 5 times/week for 4 weeks.</a:t>
            </a:r>
          </a:p>
          <a:p>
            <a:pPr algn="l" rtl="0">
              <a:buNone/>
            </a:pPr>
            <a:r>
              <a:rPr lang="en-US" b="1" u="sng" dirty="0" smtClean="0">
                <a:solidFill>
                  <a:srgbClr val="FF0000"/>
                </a:solidFill>
              </a:rPr>
              <a:t>Group V</a:t>
            </a:r>
            <a:endParaRPr lang="en-US" dirty="0" smtClean="0">
              <a:solidFill>
                <a:srgbClr val="FF0000"/>
              </a:solidFill>
            </a:endParaRPr>
          </a:p>
          <a:p>
            <a:pPr algn="l" rtl="0">
              <a:buNone/>
            </a:pPr>
            <a:r>
              <a:rPr lang="en-US" dirty="0" smtClean="0"/>
              <a:t>15rats in this group will receive 3mg/ kg rotenone in 1ml\kg vehicle i.p. once day for 14 consecutive days, 10 mg ⁄ kg L-dopa i.p daily and stay sedentary for 4 weeks.</a:t>
            </a:r>
          </a:p>
          <a:p>
            <a:pPr algn="l" rtl="0">
              <a:buNone/>
            </a:pPr>
            <a:r>
              <a:rPr lang="en-US" b="1" u="sng" dirty="0" smtClean="0">
                <a:solidFill>
                  <a:srgbClr val="FF0000"/>
                </a:solidFill>
              </a:rPr>
              <a:t>Group VI</a:t>
            </a:r>
            <a:endParaRPr lang="en-US" dirty="0" smtClean="0">
              <a:solidFill>
                <a:srgbClr val="FF0000"/>
              </a:solidFill>
            </a:endParaRPr>
          </a:p>
          <a:p>
            <a:pPr algn="l" rtl="0">
              <a:buNone/>
            </a:pPr>
            <a:r>
              <a:rPr lang="en-US" dirty="0" smtClean="0"/>
              <a:t>15rats in this group will receive 3mg/ kg rotenone in 1ml\kg vehicle i.p. once day for 14 consecutive days, 10 mg ⁄ kg L-dopa i.p daily. Rats in this group will exercise on a treadmill after the last drug injection for 30 minute/day 5 times/week for 4 weeks.</a:t>
            </a:r>
          </a:p>
          <a:p>
            <a:pPr algn="l">
              <a:buNone/>
            </a:pPr>
            <a:endParaRPr lang="ar-EG"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Exercise protocol</a:t>
            </a:r>
            <a:endParaRPr lang="ar-EG" dirty="0"/>
          </a:p>
        </p:txBody>
      </p:sp>
      <p:sp>
        <p:nvSpPr>
          <p:cNvPr id="6" name="Content Placeholder 5"/>
          <p:cNvSpPr>
            <a:spLocks noGrp="1"/>
          </p:cNvSpPr>
          <p:nvPr>
            <p:ph sz="quarter" idx="1"/>
          </p:nvPr>
        </p:nvSpPr>
        <p:spPr/>
        <p:txBody>
          <a:bodyPr>
            <a:normAutofit/>
          </a:bodyPr>
          <a:lstStyle/>
          <a:p>
            <a:pPr algn="l" rtl="0"/>
            <a:r>
              <a:rPr lang="en-US" dirty="0" smtClean="0"/>
              <a:t>    After the last drug injection, mice in exercise groups, will be allowed to treadmill exercise for 30 min/day, at a speed of up to 12 m/min , 5 times/weeks for 4 weeks (Shin et al., 2016) .</a:t>
            </a:r>
          </a:p>
          <a:p>
            <a:pPr algn="l" rtl="0"/>
            <a:r>
              <a:rPr lang="en-US" dirty="0" smtClean="0"/>
              <a:t>To evaluate the efficacy of exercise: NADH </a:t>
            </a:r>
            <a:r>
              <a:rPr lang="en-US" dirty="0" err="1" smtClean="0"/>
              <a:t>dehydrogenase</a:t>
            </a:r>
            <a:r>
              <a:rPr lang="en-US" dirty="0" smtClean="0"/>
              <a:t> activity in quadriceps </a:t>
            </a:r>
            <a:r>
              <a:rPr lang="en-US" dirty="0" err="1" smtClean="0"/>
              <a:t>femoralis</a:t>
            </a:r>
            <a:r>
              <a:rPr lang="en-US" dirty="0" smtClean="0"/>
              <a:t> muscle and whole brain will be measured by rate of NADH-dependent </a:t>
            </a:r>
            <a:r>
              <a:rPr lang="en-US" dirty="0" err="1" smtClean="0"/>
              <a:t>ferricyanide</a:t>
            </a:r>
            <a:r>
              <a:rPr lang="en-US" dirty="0" smtClean="0"/>
              <a:t> reduction at 420 nm (1 mM-1 9 cm-1).</a:t>
            </a:r>
          </a:p>
          <a:p>
            <a:pPr algn="l" rtl="0">
              <a:buNone/>
            </a:pPr>
            <a:endParaRPr lang="ar-EG"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of rotenone rat model of PD</a:t>
            </a:r>
            <a:endParaRPr lang="ar-EG" dirty="0"/>
          </a:p>
        </p:txBody>
      </p:sp>
      <p:sp>
        <p:nvSpPr>
          <p:cNvPr id="3" name="Content Placeholder 2"/>
          <p:cNvSpPr>
            <a:spLocks noGrp="1"/>
          </p:cNvSpPr>
          <p:nvPr>
            <p:ph sz="quarter" idx="1"/>
          </p:nvPr>
        </p:nvSpPr>
        <p:spPr/>
        <p:txBody>
          <a:bodyPr/>
          <a:lstStyle/>
          <a:p>
            <a:pPr marL="514350" indent="-514350" algn="l" rtl="0">
              <a:buFont typeface="+mj-lt"/>
              <a:buAutoNum type="arabicPeriod"/>
            </a:pPr>
            <a:r>
              <a:rPr lang="en-US" dirty="0" smtClean="0"/>
              <a:t> </a:t>
            </a:r>
            <a:r>
              <a:rPr lang="en-US" b="1" u="sng" dirty="0" smtClean="0"/>
              <a:t>Behavioral tests</a:t>
            </a:r>
            <a:r>
              <a:rPr lang="en-US" dirty="0" smtClean="0"/>
              <a:t>:</a:t>
            </a:r>
          </a:p>
          <a:p>
            <a:pPr marL="514350" indent="-514350" algn="l" rtl="0">
              <a:buNone/>
            </a:pPr>
            <a:r>
              <a:rPr lang="en-US" dirty="0" smtClean="0"/>
              <a:t>      Tests will be performed  before and after rotenone treatment.</a:t>
            </a:r>
          </a:p>
          <a:p>
            <a:pPr marL="514350" indent="-514350" algn="l" rtl="0">
              <a:buAutoNum type="arabicPeriod" startAt="2"/>
            </a:pPr>
            <a:r>
              <a:rPr lang="en-US" b="1" u="sng" dirty="0" smtClean="0"/>
              <a:t>Measurement of tyrosine </a:t>
            </a:r>
            <a:r>
              <a:rPr lang="en-US" b="1" u="sng" dirty="0" err="1" smtClean="0"/>
              <a:t>hydroxylase</a:t>
            </a:r>
            <a:r>
              <a:rPr lang="en-US" b="1" u="sng" dirty="0" smtClean="0"/>
              <a:t> in the striatum</a:t>
            </a:r>
            <a:r>
              <a:rPr lang="en-US" dirty="0" smtClean="0"/>
              <a:t>: </a:t>
            </a:r>
          </a:p>
          <a:p>
            <a:pPr marL="514350" indent="-514350" algn="l" rtl="0">
              <a:buNone/>
            </a:pPr>
            <a:r>
              <a:rPr lang="en-US" dirty="0" smtClean="0"/>
              <a:t>      </a:t>
            </a:r>
            <a:r>
              <a:rPr lang="en-US" dirty="0" err="1" smtClean="0"/>
              <a:t>spectrophotemetric</a:t>
            </a:r>
            <a:r>
              <a:rPr lang="en-US" dirty="0" smtClean="0"/>
              <a:t> method or IHC</a:t>
            </a:r>
            <a:endParaRPr lang="ar-E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The Basal Ganglia connections </a:t>
            </a:r>
            <a:br>
              <a:rPr lang="en-US" dirty="0" smtClean="0">
                <a:solidFill>
                  <a:srgbClr val="FF0000"/>
                </a:solidFill>
              </a:rPr>
            </a:br>
            <a:r>
              <a:rPr lang="en-US" b="1" dirty="0" smtClean="0"/>
              <a:t>(Input)</a:t>
            </a:r>
            <a:endParaRPr lang="ar-EG" dirty="0"/>
          </a:p>
        </p:txBody>
      </p:sp>
      <p:sp>
        <p:nvSpPr>
          <p:cNvPr id="3" name="Content Placeholder 2"/>
          <p:cNvSpPr>
            <a:spLocks noGrp="1"/>
          </p:cNvSpPr>
          <p:nvPr>
            <p:ph sz="quarter" idx="1"/>
          </p:nvPr>
        </p:nvSpPr>
        <p:spPr/>
        <p:txBody>
          <a:bodyPr/>
          <a:lstStyle/>
          <a:p>
            <a:pPr algn="l" rtl="0"/>
            <a:r>
              <a:rPr lang="en-US" b="1" u="sng" dirty="0" smtClean="0"/>
              <a:t>Input :</a:t>
            </a:r>
            <a:r>
              <a:rPr lang="en-US" b="1" dirty="0" smtClean="0"/>
              <a:t>  </a:t>
            </a:r>
            <a:r>
              <a:rPr lang="en-US" dirty="0" smtClean="0"/>
              <a:t>2 major inputs  both are </a:t>
            </a:r>
            <a:r>
              <a:rPr lang="en-US" b="1" u="sng" dirty="0" err="1" smtClean="0">
                <a:solidFill>
                  <a:srgbClr val="FF0000"/>
                </a:solidFill>
              </a:rPr>
              <a:t>exitatory</a:t>
            </a:r>
            <a:r>
              <a:rPr lang="en-US" u="sng" dirty="0" smtClean="0"/>
              <a:t> </a:t>
            </a:r>
            <a:r>
              <a:rPr lang="en-US" u="sng" dirty="0" smtClean="0">
                <a:solidFill>
                  <a:srgbClr val="FF0000"/>
                </a:solidFill>
              </a:rPr>
              <a:t>(glutamate)</a:t>
            </a:r>
            <a:r>
              <a:rPr lang="en-US" dirty="0" smtClean="0">
                <a:solidFill>
                  <a:srgbClr val="FF0000"/>
                </a:solidFill>
              </a:rPr>
              <a:t> </a:t>
            </a:r>
            <a:r>
              <a:rPr lang="en-US" dirty="0" smtClean="0"/>
              <a:t>&amp; both terminate on the </a:t>
            </a:r>
            <a:r>
              <a:rPr lang="en-US" b="1" dirty="0" err="1" smtClean="0"/>
              <a:t>stiatum</a:t>
            </a:r>
            <a:r>
              <a:rPr lang="en-US" dirty="0" smtClean="0"/>
              <a:t>, which are:</a:t>
            </a:r>
          </a:p>
          <a:p>
            <a:pPr algn="l" rtl="0">
              <a:buNone/>
            </a:pPr>
            <a:r>
              <a:rPr lang="en-US" dirty="0" smtClean="0"/>
              <a:t>     -</a:t>
            </a:r>
            <a:r>
              <a:rPr lang="en-US" b="1" u="sng" dirty="0" err="1" smtClean="0"/>
              <a:t>corticostriate</a:t>
            </a:r>
            <a:r>
              <a:rPr lang="en-US" b="1" u="sng" dirty="0" smtClean="0"/>
              <a:t> pathway.</a:t>
            </a:r>
          </a:p>
          <a:p>
            <a:pPr algn="l" rtl="0">
              <a:buNone/>
            </a:pPr>
            <a:endParaRPr lang="en-US" b="1" u="sng" dirty="0" smtClean="0"/>
          </a:p>
          <a:p>
            <a:pPr algn="l" rtl="0">
              <a:buNone/>
            </a:pPr>
            <a:r>
              <a:rPr lang="en-US" b="1" dirty="0" smtClean="0"/>
              <a:t>     - </a:t>
            </a:r>
            <a:r>
              <a:rPr lang="en-US" b="1" u="sng" dirty="0" err="1" smtClean="0"/>
              <a:t>Thalamostriatal</a:t>
            </a:r>
            <a:r>
              <a:rPr lang="en-US" b="1" u="sng" dirty="0" smtClean="0"/>
              <a:t> pathway: </a:t>
            </a:r>
            <a:r>
              <a:rPr lang="en-US" dirty="0" smtClean="0"/>
              <a:t>from </a:t>
            </a:r>
            <a:r>
              <a:rPr lang="en-US" dirty="0" err="1" smtClean="0"/>
              <a:t>intralaminar</a:t>
            </a:r>
            <a:r>
              <a:rPr lang="en-US" dirty="0" smtClean="0"/>
              <a:t> nuclei of the thalamus.</a:t>
            </a:r>
          </a:p>
          <a:p>
            <a:pPr algn="l" rtl="0"/>
            <a:endParaRPr lang="en-US" b="1" u="sng" dirty="0" smtClean="0"/>
          </a:p>
          <a:p>
            <a:pPr algn="l" rtl="0">
              <a:buNone/>
            </a:pPr>
            <a:endParaRPr lang="en-US" b="1" u="sng"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Open-field test </a:t>
            </a:r>
            <a:endParaRPr lang="ar-EG" dirty="0"/>
          </a:p>
        </p:txBody>
      </p:sp>
      <p:sp>
        <p:nvSpPr>
          <p:cNvPr id="3" name="Content Placeholder 2"/>
          <p:cNvSpPr>
            <a:spLocks noGrp="1"/>
          </p:cNvSpPr>
          <p:nvPr>
            <p:ph sz="quarter" idx="1"/>
          </p:nvPr>
        </p:nvSpPr>
        <p:spPr/>
        <p:txBody>
          <a:bodyPr>
            <a:normAutofit fontScale="70000" lnSpcReduction="20000"/>
          </a:bodyPr>
          <a:lstStyle/>
          <a:p>
            <a:pPr algn="l" rtl="0"/>
            <a:endParaRPr lang="en-US" dirty="0" smtClean="0"/>
          </a:p>
          <a:p>
            <a:pPr algn="l" rtl="0"/>
            <a:r>
              <a:rPr lang="en-US" dirty="0" smtClean="0"/>
              <a:t>The test provides a unique opportunity to systematically assess novel </a:t>
            </a:r>
            <a:r>
              <a:rPr lang="en-US" b="1" dirty="0" smtClean="0"/>
              <a:t>environment exploration, general </a:t>
            </a:r>
            <a:r>
              <a:rPr lang="en-US" b="1" dirty="0" err="1" smtClean="0"/>
              <a:t>locomotor</a:t>
            </a:r>
            <a:r>
              <a:rPr lang="en-US" b="1" dirty="0" smtClean="0"/>
              <a:t> activity, and provide an initial screen for anxiety-related behavior in rodents.</a:t>
            </a:r>
          </a:p>
          <a:p>
            <a:pPr algn="l" rtl="0"/>
            <a:r>
              <a:rPr lang="en-US" dirty="0" smtClean="0"/>
              <a:t> Open Field is a circular or square </a:t>
            </a:r>
            <a:r>
              <a:rPr lang="en-US" dirty="0" err="1" smtClean="0"/>
              <a:t>chamber.The</a:t>
            </a:r>
            <a:r>
              <a:rPr lang="en-US" dirty="0" smtClean="0"/>
              <a:t> floor is divided up into quarters with a central circle or square in the middle of the arena. Normal laboratory up lighting is required. Video camera recording is started, Then the rat is gently  placed  in the centre of the open field. Each trial lasts for 10 minutes. At the end of each  trial, the arena will be thoroughly cleaned with 70% alcohol solution, and dried with paper toweling. </a:t>
            </a:r>
            <a:r>
              <a:rPr lang="en-US" b="1" dirty="0" smtClean="0">
                <a:solidFill>
                  <a:srgbClr val="FF0000"/>
                </a:solidFill>
              </a:rPr>
              <a:t>To assess spontaneous locomotion we measure </a:t>
            </a:r>
            <a:r>
              <a:rPr lang="en-US" b="1" dirty="0" smtClean="0"/>
              <a:t>: the distance moved, time spent moving, </a:t>
            </a:r>
            <a:r>
              <a:rPr lang="en-US" b="1" dirty="0" err="1" smtClean="0"/>
              <a:t>rearing,grooming</a:t>
            </a:r>
            <a:r>
              <a:rPr lang="en-US" b="1" dirty="0" smtClean="0"/>
              <a:t>, defecation, change in activity over time for each animal and time spent in the center and periphery of the field. </a:t>
            </a:r>
            <a:endParaRPr lang="en-US" b="1" dirty="0" smtClean="0">
              <a:solidFill>
                <a:srgbClr val="FF0000"/>
              </a:solidFill>
            </a:endParaRPr>
          </a:p>
          <a:p>
            <a:pPr algn="l" rtl="0"/>
            <a:r>
              <a:rPr lang="en-US" dirty="0" smtClean="0"/>
              <a:t>Open field exploration results are generally </a:t>
            </a:r>
            <a:r>
              <a:rPr lang="en-US" b="1" dirty="0" smtClean="0">
                <a:solidFill>
                  <a:srgbClr val="FF0000"/>
                </a:solidFill>
              </a:rPr>
              <a:t>analyzed using repeated-measures analysis of variance (ANOVA)</a:t>
            </a:r>
            <a:endParaRPr lang="ar-EG" b="1" dirty="0">
              <a:solidFill>
                <a:srgbClr val="FF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t>Open-field test </a:t>
            </a:r>
            <a:endParaRPr lang="ar-EG" dirty="0"/>
          </a:p>
        </p:txBody>
      </p:sp>
      <p:pic>
        <p:nvPicPr>
          <p:cNvPr id="3074" name="Picture 2" descr="C:\Users\dina\Desktop\images (2).jpg"/>
          <p:cNvPicPr>
            <a:picLocks noChangeAspect="1" noChangeArrowheads="1"/>
          </p:cNvPicPr>
          <p:nvPr/>
        </p:nvPicPr>
        <p:blipFill>
          <a:blip r:embed="rId2"/>
          <a:srcRect/>
          <a:stretch>
            <a:fillRect/>
          </a:stretch>
        </p:blipFill>
        <p:spPr bwMode="auto">
          <a:xfrm>
            <a:off x="1500166" y="1643050"/>
            <a:ext cx="6786609" cy="4929221"/>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Open-field test </a:t>
            </a:r>
            <a:endParaRPr lang="ar-EG" dirty="0"/>
          </a:p>
        </p:txBody>
      </p:sp>
      <p:pic>
        <p:nvPicPr>
          <p:cNvPr id="4098" name="Picture 2" descr="C:\Users\dina\Desktop\download (1).jpg"/>
          <p:cNvPicPr>
            <a:picLocks noChangeAspect="1" noChangeArrowheads="1"/>
          </p:cNvPicPr>
          <p:nvPr/>
        </p:nvPicPr>
        <p:blipFill>
          <a:blip r:embed="rId2"/>
          <a:srcRect/>
          <a:stretch>
            <a:fillRect/>
          </a:stretch>
        </p:blipFill>
        <p:spPr bwMode="auto">
          <a:xfrm>
            <a:off x="1357290" y="2405063"/>
            <a:ext cx="6000792" cy="3452829"/>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Object recognition test (ORT)</a:t>
            </a:r>
            <a:endParaRPr lang="ar-EG" dirty="0"/>
          </a:p>
        </p:txBody>
      </p:sp>
      <p:sp>
        <p:nvSpPr>
          <p:cNvPr id="3" name="Content Placeholder 2"/>
          <p:cNvSpPr>
            <a:spLocks noGrp="1"/>
          </p:cNvSpPr>
          <p:nvPr>
            <p:ph sz="quarter" idx="1"/>
          </p:nvPr>
        </p:nvSpPr>
        <p:spPr/>
        <p:txBody>
          <a:bodyPr>
            <a:normAutofit fontScale="62500" lnSpcReduction="20000"/>
          </a:bodyPr>
          <a:lstStyle/>
          <a:p>
            <a:pPr algn="l" rtl="0"/>
            <a:r>
              <a:rPr lang="en-US" dirty="0" smtClean="0"/>
              <a:t>Object recognition test (ORT). In this test ORT rats are placed in an arena(similar to OFT) in order to </a:t>
            </a:r>
            <a:r>
              <a:rPr lang="en-US" b="1" dirty="0" smtClean="0"/>
              <a:t>evaluate the preference for a novel object</a:t>
            </a:r>
            <a:r>
              <a:rPr lang="en-US" dirty="0" smtClean="0"/>
              <a:t>, to assay </a:t>
            </a:r>
            <a:r>
              <a:rPr lang="en-US" b="1" dirty="0" smtClean="0">
                <a:solidFill>
                  <a:srgbClr val="FF0000"/>
                </a:solidFill>
              </a:rPr>
              <a:t>the short-term memory (STM) and long-term memory (LTM).</a:t>
            </a:r>
          </a:p>
          <a:p>
            <a:pPr algn="l" rtl="0"/>
            <a:r>
              <a:rPr lang="en-US" dirty="0" smtClean="0"/>
              <a:t>Four objects used: A1, A2, B </a:t>
            </a:r>
            <a:r>
              <a:rPr lang="en-US" dirty="0" err="1" smtClean="0"/>
              <a:t>andC</a:t>
            </a:r>
            <a:r>
              <a:rPr lang="en-US" dirty="0" smtClean="0"/>
              <a:t>. The ‘‘A’’ objects are two identical triangles, the ‘‘</a:t>
            </a:r>
            <a:r>
              <a:rPr lang="en-US" dirty="0" err="1" smtClean="0"/>
              <a:t>B’’object</a:t>
            </a:r>
            <a:r>
              <a:rPr lang="en-US" dirty="0" smtClean="0"/>
              <a:t> was a ball and the ‘‘C’’ object was a rectangle. All objects were made of plastic material, with 10 cm  10 cm (length  height). Each object had the pattern of color, as follows: blue, red and yellow.</a:t>
            </a:r>
          </a:p>
          <a:p>
            <a:pPr algn="l" rtl="0"/>
            <a:r>
              <a:rPr lang="en-US" dirty="0" smtClean="0"/>
              <a:t>Twenty-four hours after habituation, training was conducted by placing each individual rat for 5 min into the field, in which two identical objects (objects A1 and A2) were positioned in two adjacent corners, 10 cm </a:t>
            </a:r>
            <a:r>
              <a:rPr lang="en-US" dirty="0" err="1" smtClean="0"/>
              <a:t>fromthe</a:t>
            </a:r>
            <a:r>
              <a:rPr lang="en-US" dirty="0" smtClean="0"/>
              <a:t> walls. </a:t>
            </a:r>
          </a:p>
          <a:p>
            <a:pPr algn="l" rtl="0"/>
            <a:r>
              <a:rPr lang="en-US" dirty="0" smtClean="0"/>
              <a:t>In </a:t>
            </a:r>
            <a:r>
              <a:rPr lang="en-US" dirty="0" smtClean="0">
                <a:solidFill>
                  <a:srgbClr val="FF0000"/>
                </a:solidFill>
              </a:rPr>
              <a:t>a STM test given 1.5 h after training</a:t>
            </a:r>
            <a:r>
              <a:rPr lang="en-US" dirty="0" smtClean="0"/>
              <a:t>, the rats explored the open field for 5 min in the presence of one familiar (A) and one novel (B) object. All objects presented similar textures, colors, and sizes, but distinctive shapes.</a:t>
            </a:r>
            <a:endParaRPr lang="en-US" b="1"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sz="quarter" idx="1"/>
          </p:nvPr>
        </p:nvSpPr>
        <p:spPr/>
        <p:txBody>
          <a:bodyPr>
            <a:normAutofit fontScale="85000" lnSpcReduction="20000"/>
          </a:bodyPr>
          <a:lstStyle/>
          <a:p>
            <a:pPr algn="l" rtl="0"/>
            <a:r>
              <a:rPr lang="en-US" dirty="0" smtClean="0"/>
              <a:t>Between trials the objects washed with 10% ethanol solution.</a:t>
            </a:r>
          </a:p>
          <a:p>
            <a:pPr algn="l" rtl="0"/>
            <a:r>
              <a:rPr lang="en-US" dirty="0" smtClean="0">
                <a:solidFill>
                  <a:srgbClr val="FF0000"/>
                </a:solidFill>
              </a:rPr>
              <a:t>LTM test given 24 h after training</a:t>
            </a:r>
            <a:r>
              <a:rPr lang="en-US" dirty="0" smtClean="0"/>
              <a:t>, the same rat explore the field for 5 min in the presence of a familiar object A and a novel object C.</a:t>
            </a:r>
          </a:p>
          <a:p>
            <a:pPr algn="l" rtl="0"/>
            <a:r>
              <a:rPr lang="en-US" dirty="0" smtClean="0"/>
              <a:t>Exploration defined as sniffing or touching the object with the nose and/or forepaws.</a:t>
            </a:r>
          </a:p>
          <a:p>
            <a:pPr algn="l" rtl="0"/>
            <a:r>
              <a:rPr lang="en-US" dirty="0" smtClean="0"/>
              <a:t> Data are expressed as the </a:t>
            </a:r>
            <a:r>
              <a:rPr lang="en-US" dirty="0" err="1" smtClean="0"/>
              <a:t>mean±SE</a:t>
            </a:r>
            <a:r>
              <a:rPr lang="en-US" dirty="0" smtClean="0"/>
              <a:t> percentage time exploring any of the objects (training) or the novel objects. </a:t>
            </a:r>
          </a:p>
          <a:p>
            <a:pPr algn="l" rtl="0"/>
            <a:r>
              <a:rPr lang="en-US" dirty="0" smtClean="0"/>
              <a:t>Exploratory preference in: Training =(A2 /</a:t>
            </a:r>
            <a:r>
              <a:rPr lang="pt-BR" dirty="0" smtClean="0"/>
              <a:t>(A1+A2))  100; STM=(B / (A1+B))  100; LTM=</a:t>
            </a:r>
            <a:r>
              <a:rPr lang="en-US" dirty="0" smtClean="0"/>
              <a:t>(C / (A1+C))  100.</a:t>
            </a:r>
            <a:endParaRPr lang="ar-EG"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na\Desktop\download.jpg"/>
          <p:cNvPicPr>
            <a:picLocks noChangeAspect="1" noChangeArrowheads="1"/>
          </p:cNvPicPr>
          <p:nvPr/>
        </p:nvPicPr>
        <p:blipFill>
          <a:blip r:embed="rId2"/>
          <a:srcRect/>
          <a:stretch>
            <a:fillRect/>
          </a:stretch>
        </p:blipFill>
        <p:spPr bwMode="auto">
          <a:xfrm>
            <a:off x="2309796" y="2071678"/>
            <a:ext cx="5191161" cy="3500462"/>
          </a:xfrm>
          <a:prstGeom prst="rect">
            <a:avLst/>
          </a:prstGeom>
          <a:noFill/>
        </p:spPr>
      </p:pic>
      <p:sp>
        <p:nvSpPr>
          <p:cNvPr id="5" name="Title 4"/>
          <p:cNvSpPr>
            <a:spLocks noGrp="1"/>
          </p:cNvSpPr>
          <p:nvPr>
            <p:ph type="title"/>
          </p:nvPr>
        </p:nvSpPr>
        <p:spPr/>
        <p:txBody>
          <a:bodyPr/>
          <a:lstStyle/>
          <a:p>
            <a:r>
              <a:rPr lang="en-US" b="1" i="1" dirty="0" smtClean="0"/>
              <a:t>Object recognition test (ORT)</a:t>
            </a:r>
            <a:endParaRPr lang="ar-EG"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Foot print test</a:t>
            </a:r>
            <a:r>
              <a:rPr lang="en-US" dirty="0" smtClean="0"/>
              <a:t/>
            </a:r>
            <a:br>
              <a:rPr lang="en-US" dirty="0" smtClean="0"/>
            </a:br>
            <a:endParaRPr lang="ar-EG" dirty="0"/>
          </a:p>
        </p:txBody>
      </p:sp>
      <p:sp>
        <p:nvSpPr>
          <p:cNvPr id="3" name="Content Placeholder 2"/>
          <p:cNvSpPr>
            <a:spLocks noGrp="1"/>
          </p:cNvSpPr>
          <p:nvPr>
            <p:ph sz="quarter" idx="1"/>
          </p:nvPr>
        </p:nvSpPr>
        <p:spPr>
          <a:xfrm>
            <a:off x="457200" y="1142984"/>
            <a:ext cx="8229600" cy="4983179"/>
          </a:xfrm>
        </p:spPr>
        <p:txBody>
          <a:bodyPr/>
          <a:lstStyle/>
          <a:p>
            <a:pPr algn="l" rtl="0"/>
            <a:r>
              <a:rPr lang="en-US" dirty="0" smtClean="0"/>
              <a:t> for assessing gait and </a:t>
            </a:r>
            <a:r>
              <a:rPr lang="en-US" dirty="0" err="1" smtClean="0"/>
              <a:t>locomotor</a:t>
            </a:r>
            <a:r>
              <a:rPr lang="en-US" dirty="0" smtClean="0"/>
              <a:t> activity. The fore and hind paws are painted with non-toxic dyes of different colors. The mice are then allowed to walk along a runway into an enclosed box, leaving their footprints on paper </a:t>
            </a:r>
            <a:endParaRPr lang="ar-EG"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t>Foot print test</a:t>
            </a:r>
            <a:endParaRPr lang="ar-EG" dirty="0"/>
          </a:p>
        </p:txBody>
      </p:sp>
      <p:pic>
        <p:nvPicPr>
          <p:cNvPr id="5122" name="Picture 2" descr="C:\Users\dina\Desktop\en_a11f3.jpg"/>
          <p:cNvPicPr>
            <a:picLocks noChangeAspect="1" noChangeArrowheads="1"/>
          </p:cNvPicPr>
          <p:nvPr/>
        </p:nvPicPr>
        <p:blipFill>
          <a:blip r:embed="rId2"/>
          <a:srcRect/>
          <a:stretch>
            <a:fillRect/>
          </a:stretch>
        </p:blipFill>
        <p:spPr bwMode="auto">
          <a:xfrm>
            <a:off x="227550" y="1500174"/>
            <a:ext cx="8559292" cy="4728809"/>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Rotarod test</a:t>
            </a:r>
            <a:endParaRPr lang="ar-EG" dirty="0"/>
          </a:p>
        </p:txBody>
      </p:sp>
      <p:sp>
        <p:nvSpPr>
          <p:cNvPr id="3" name="Content Placeholder 2"/>
          <p:cNvSpPr>
            <a:spLocks noGrp="1"/>
          </p:cNvSpPr>
          <p:nvPr>
            <p:ph sz="quarter" idx="1"/>
          </p:nvPr>
        </p:nvSpPr>
        <p:spPr/>
        <p:txBody>
          <a:bodyPr>
            <a:normAutofit fontScale="92500" lnSpcReduction="20000"/>
          </a:bodyPr>
          <a:lstStyle/>
          <a:p>
            <a:pPr algn="l" rtl="0"/>
            <a:r>
              <a:rPr lang="en-US" dirty="0" smtClean="0"/>
              <a:t>To assess </a:t>
            </a:r>
            <a:r>
              <a:rPr lang="en-US" b="1" dirty="0" smtClean="0">
                <a:solidFill>
                  <a:srgbClr val="FF0000"/>
                </a:solidFill>
              </a:rPr>
              <a:t>the motor coordination </a:t>
            </a:r>
            <a:r>
              <a:rPr lang="en-US" dirty="0" smtClean="0"/>
              <a:t>of the animals, we will used an accelerating Rotarod . The Rotarod consisted of a suspended rod, accelerating for 60 s from </a:t>
            </a:r>
            <a:r>
              <a:rPr lang="en-US" b="1" dirty="0" smtClean="0"/>
              <a:t>5 rounds per minute (RPM) to 15 RPM </a:t>
            </a:r>
            <a:r>
              <a:rPr lang="en-US" dirty="0" smtClean="0"/>
              <a:t>and continuing at that speed for a further 60 s. A trial was stopped when the rat fell off the Rotarod or after the complete </a:t>
            </a:r>
            <a:r>
              <a:rPr lang="en-US" b="1" dirty="0" smtClean="0"/>
              <a:t>120 s.</a:t>
            </a:r>
            <a:r>
              <a:rPr lang="en-US" dirty="0" smtClean="0"/>
              <a:t> </a:t>
            </a:r>
            <a:r>
              <a:rPr lang="en-US" b="1" dirty="0" smtClean="0">
                <a:solidFill>
                  <a:srgbClr val="FF0000"/>
                </a:solidFill>
              </a:rPr>
              <a:t>The mean of three trials was taken</a:t>
            </a:r>
            <a:r>
              <a:rPr lang="en-US" dirty="0" smtClean="0"/>
              <a:t>. Prior to the chronic injections, the rats were </a:t>
            </a:r>
            <a:r>
              <a:rPr lang="en-US" b="1" dirty="0" smtClean="0"/>
              <a:t>trained</a:t>
            </a:r>
            <a:r>
              <a:rPr lang="en-US" dirty="0" smtClean="0"/>
              <a:t> for </a:t>
            </a:r>
            <a:r>
              <a:rPr lang="en-US" b="1" dirty="0" smtClean="0"/>
              <a:t>five days </a:t>
            </a:r>
            <a:r>
              <a:rPr lang="en-US" dirty="0" smtClean="0"/>
              <a:t>to perform the test and a baseline was established.</a:t>
            </a:r>
            <a:endParaRPr lang="ar-EG"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t>Rotarod test</a:t>
            </a:r>
            <a:endParaRPr lang="ar-EG" dirty="0"/>
          </a:p>
        </p:txBody>
      </p:sp>
      <p:pic>
        <p:nvPicPr>
          <p:cNvPr id="6146" name="Picture 2" descr="C:\Users\dina\Desktop\rotarod.png"/>
          <p:cNvPicPr>
            <a:picLocks noChangeAspect="1" noChangeArrowheads="1"/>
          </p:cNvPicPr>
          <p:nvPr/>
        </p:nvPicPr>
        <p:blipFill>
          <a:blip r:embed="rId2"/>
          <a:srcRect/>
          <a:stretch>
            <a:fillRect/>
          </a:stretch>
        </p:blipFill>
        <p:spPr bwMode="auto">
          <a:xfrm>
            <a:off x="1000100" y="1762128"/>
            <a:ext cx="7286676" cy="492922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The Basal Ganglia connections </a:t>
            </a:r>
            <a:r>
              <a:rPr lang="en-US" b="1" dirty="0" smtClean="0"/>
              <a:t>(Output)</a:t>
            </a:r>
            <a:endParaRPr lang="ar-EG" dirty="0"/>
          </a:p>
        </p:txBody>
      </p:sp>
      <p:sp>
        <p:nvSpPr>
          <p:cNvPr id="3" name="Content Placeholder 2"/>
          <p:cNvSpPr>
            <a:spLocks noGrp="1"/>
          </p:cNvSpPr>
          <p:nvPr>
            <p:ph sz="quarter" idx="1"/>
          </p:nvPr>
        </p:nvSpPr>
        <p:spPr/>
        <p:txBody>
          <a:bodyPr>
            <a:normAutofit fontScale="92500" lnSpcReduction="20000"/>
          </a:bodyPr>
          <a:lstStyle/>
          <a:p>
            <a:pPr algn="l" rtl="0"/>
            <a:r>
              <a:rPr lang="en-US" b="1" u="sng" dirty="0" smtClean="0"/>
              <a:t>Output :	</a:t>
            </a:r>
            <a:r>
              <a:rPr lang="en-US" dirty="0" smtClean="0"/>
              <a:t> 2 major output of both are </a:t>
            </a:r>
            <a:r>
              <a:rPr lang="en-US" b="1" u="sng" dirty="0" smtClean="0">
                <a:solidFill>
                  <a:srgbClr val="FF0000"/>
                </a:solidFill>
              </a:rPr>
              <a:t>inhibitory (GABA)</a:t>
            </a:r>
            <a:r>
              <a:rPr lang="en-US" dirty="0" smtClean="0"/>
              <a:t>&amp; both project to the thalamus,</a:t>
            </a:r>
          </a:p>
          <a:p>
            <a:pPr algn="l" rtl="0">
              <a:buNone/>
            </a:pPr>
            <a:r>
              <a:rPr lang="en-US" dirty="0" smtClean="0"/>
              <a:t>      </a:t>
            </a:r>
            <a:r>
              <a:rPr lang="en-US" b="1" dirty="0" smtClean="0"/>
              <a:t>-</a:t>
            </a:r>
            <a:r>
              <a:rPr lang="en-US" b="1" u="sng" dirty="0" smtClean="0"/>
              <a:t> SNPR</a:t>
            </a:r>
          </a:p>
          <a:p>
            <a:pPr algn="l" rtl="0">
              <a:buNone/>
            </a:pPr>
            <a:r>
              <a:rPr lang="en-US" b="1" dirty="0" smtClean="0"/>
              <a:t>      - </a:t>
            </a:r>
            <a:r>
              <a:rPr lang="en-US" b="1" u="sng" dirty="0" err="1" smtClean="0"/>
              <a:t>Gpi</a:t>
            </a:r>
            <a:endParaRPr lang="en-US" b="1" u="sng" dirty="0" smtClean="0"/>
          </a:p>
          <a:p>
            <a:pPr algn="l" rtl="0"/>
            <a:r>
              <a:rPr lang="en-US" dirty="0" smtClean="0"/>
              <a:t>From the </a:t>
            </a:r>
            <a:r>
              <a:rPr lang="en-US" b="1" dirty="0" smtClean="0"/>
              <a:t>thalamus</a:t>
            </a:r>
            <a:r>
              <a:rPr lang="en-US" b="1" dirty="0" smtClean="0">
                <a:sym typeface="Wingdings" pitchFamily="2" charset="2"/>
              </a:rPr>
              <a:t>  </a:t>
            </a:r>
            <a:r>
              <a:rPr lang="en-US" b="1" dirty="0" err="1" smtClean="0">
                <a:sym typeface="Wingdings" pitchFamily="2" charset="2"/>
              </a:rPr>
              <a:t>exitatory</a:t>
            </a:r>
            <a:r>
              <a:rPr lang="en-US" b="1" dirty="0" smtClean="0">
                <a:sym typeface="Wingdings" pitchFamily="2" charset="2"/>
              </a:rPr>
              <a:t> </a:t>
            </a:r>
            <a:r>
              <a:rPr lang="en-US" dirty="0" smtClean="0">
                <a:sym typeface="Wingdings" pitchFamily="2" charset="2"/>
              </a:rPr>
              <a:t>(may be glutamate) projections to </a:t>
            </a:r>
            <a:r>
              <a:rPr lang="en-US" b="1" dirty="0" smtClean="0">
                <a:sym typeface="Wingdings" pitchFamily="2" charset="2"/>
              </a:rPr>
              <a:t>prefrontal &amp; </a:t>
            </a:r>
            <a:r>
              <a:rPr lang="en-US" b="1" dirty="0" err="1" smtClean="0">
                <a:sym typeface="Wingdings" pitchFamily="2" charset="2"/>
              </a:rPr>
              <a:t>premotor</a:t>
            </a:r>
            <a:r>
              <a:rPr lang="en-US" b="1" dirty="0" smtClean="0">
                <a:sym typeface="Wingdings" pitchFamily="2" charset="2"/>
              </a:rPr>
              <a:t> cortex. </a:t>
            </a:r>
            <a:endParaRPr lang="en-US" dirty="0" smtClean="0">
              <a:sym typeface="Wingdings" pitchFamily="2" charset="2"/>
            </a:endParaRPr>
          </a:p>
          <a:p>
            <a:pPr algn="l" rtl="0"/>
            <a:r>
              <a:rPr lang="en-US" dirty="0" smtClean="0">
                <a:sym typeface="Wingdings" pitchFamily="2" charset="2"/>
              </a:rPr>
              <a:t>This completes a</a:t>
            </a:r>
            <a:r>
              <a:rPr lang="en-US" b="1" dirty="0" smtClean="0">
                <a:sym typeface="Wingdings" pitchFamily="2" charset="2"/>
              </a:rPr>
              <a:t> </a:t>
            </a:r>
            <a:r>
              <a:rPr lang="en-US" dirty="0" smtClean="0">
                <a:sym typeface="Wingdings" pitchFamily="2" charset="2"/>
              </a:rPr>
              <a:t>full </a:t>
            </a:r>
            <a:r>
              <a:rPr lang="en-US" b="1" dirty="0" smtClean="0">
                <a:sym typeface="Wingdings" pitchFamily="2" charset="2"/>
              </a:rPr>
              <a:t>cortical-basal ganglia-thalamic-cortical  </a:t>
            </a:r>
            <a:r>
              <a:rPr lang="en-US" dirty="0" smtClean="0">
                <a:sym typeface="Wingdings" pitchFamily="2" charset="2"/>
              </a:rPr>
              <a:t>loop(</a:t>
            </a:r>
            <a:r>
              <a:rPr lang="en-US" dirty="0" err="1" smtClean="0"/>
              <a:t>putamen</a:t>
            </a:r>
            <a:r>
              <a:rPr lang="en-US" dirty="0" smtClean="0"/>
              <a:t> circuit and caudate circuit). </a:t>
            </a:r>
            <a:r>
              <a:rPr lang="en-US" b="1" dirty="0" smtClean="0">
                <a:sym typeface="Wingdings" pitchFamily="2" charset="2"/>
              </a:rPr>
              <a:t>																						</a:t>
            </a:r>
            <a:endParaRPr lang="ar-EG"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Forced swim test (FST) </a:t>
            </a:r>
            <a:r>
              <a:rPr lang="en-US" dirty="0" smtClean="0"/>
              <a:t/>
            </a:r>
            <a:br>
              <a:rPr lang="en-US" dirty="0" smtClean="0"/>
            </a:br>
            <a:endParaRPr lang="ar-EG" dirty="0"/>
          </a:p>
        </p:txBody>
      </p:sp>
      <p:sp>
        <p:nvSpPr>
          <p:cNvPr id="3" name="Content Placeholder 2"/>
          <p:cNvSpPr>
            <a:spLocks noGrp="1"/>
          </p:cNvSpPr>
          <p:nvPr>
            <p:ph sz="quarter" idx="1"/>
          </p:nvPr>
        </p:nvSpPr>
        <p:spPr/>
        <p:txBody>
          <a:bodyPr>
            <a:normAutofit/>
          </a:bodyPr>
          <a:lstStyle/>
          <a:p>
            <a:pPr algn="l" rtl="0"/>
            <a:r>
              <a:rPr lang="en-US" dirty="0" smtClean="0"/>
              <a:t>In order to </a:t>
            </a:r>
            <a:r>
              <a:rPr lang="en-US" b="1" dirty="0" smtClean="0">
                <a:solidFill>
                  <a:srgbClr val="FF0000"/>
                </a:solidFill>
              </a:rPr>
              <a:t>measure depression</a:t>
            </a:r>
            <a:r>
              <a:rPr lang="en-US" dirty="0" smtClean="0"/>
              <a:t>, rats will be placed individually in water, in the FST cylinder (12 cm in diameter, filled with 25 cm water depth). Water temperature was adjusted within </a:t>
            </a:r>
            <a:r>
              <a:rPr lang="en-US" dirty="0" err="1" smtClean="0"/>
              <a:t>thermoneutral</a:t>
            </a:r>
            <a:r>
              <a:rPr lang="en-US" dirty="0" smtClean="0"/>
              <a:t> range (at 31 ± 1 °C) of rodents. The duration of immobility within a 6-min session was recorded as immobility score. The first 2 min of the test were omitted from calculations. </a:t>
            </a:r>
            <a:endParaRPr lang="ar-EG"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smtClean="0"/>
              <a:t>Forced swim test (FST</a:t>
            </a:r>
            <a:endParaRPr lang="ar-EG" dirty="0"/>
          </a:p>
        </p:txBody>
      </p:sp>
      <p:pic>
        <p:nvPicPr>
          <p:cNvPr id="7170" name="Picture 2" descr="C:\Users\dina\Desktop\FST1.jpg"/>
          <p:cNvPicPr>
            <a:picLocks noChangeAspect="1" noChangeArrowheads="1"/>
          </p:cNvPicPr>
          <p:nvPr/>
        </p:nvPicPr>
        <p:blipFill>
          <a:blip r:embed="rId2"/>
          <a:srcRect/>
          <a:stretch>
            <a:fillRect/>
          </a:stretch>
        </p:blipFill>
        <p:spPr bwMode="auto">
          <a:xfrm>
            <a:off x="642910" y="1474180"/>
            <a:ext cx="8001056" cy="4680751"/>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368544"/>
          </a:xfrm>
        </p:spPr>
        <p:txBody>
          <a:bodyPr>
            <a:normAutofit fontScale="90000"/>
          </a:bodyPr>
          <a:lstStyle/>
          <a:p>
            <a:pPr rtl="0"/>
            <a:r>
              <a:rPr lang="en-US" b="1" i="1" dirty="0" smtClean="0"/>
              <a:t>Quantitative Reverse Transcription-PCR (RT-qPCR)</a:t>
            </a:r>
            <a:r>
              <a:rPr lang="en-US" dirty="0" smtClean="0"/>
              <a:t/>
            </a:r>
            <a:br>
              <a:rPr lang="en-US" dirty="0" smtClean="0"/>
            </a:br>
            <a:r>
              <a:rPr lang="en-US" b="1" i="1" dirty="0" smtClean="0"/>
              <a:t> </a:t>
            </a:r>
            <a:r>
              <a:rPr lang="en-US" dirty="0" smtClean="0"/>
              <a:t/>
            </a:r>
            <a:br>
              <a:rPr lang="en-US" dirty="0" smtClean="0"/>
            </a:br>
            <a:endParaRPr lang="ar-EG" dirty="0"/>
          </a:p>
        </p:txBody>
      </p:sp>
      <p:sp>
        <p:nvSpPr>
          <p:cNvPr id="4" name="Content Placeholder 3"/>
          <p:cNvSpPr>
            <a:spLocks noGrp="1"/>
          </p:cNvSpPr>
          <p:nvPr>
            <p:ph sz="quarter" idx="1"/>
          </p:nvPr>
        </p:nvSpPr>
        <p:spPr/>
        <p:txBody>
          <a:bodyPr>
            <a:normAutofit lnSpcReduction="10000"/>
          </a:bodyPr>
          <a:lstStyle/>
          <a:p>
            <a:pPr algn="l" rtl="0"/>
            <a:r>
              <a:rPr lang="en-US" dirty="0" smtClean="0"/>
              <a:t>Total RNA will be prepared from dissected, snap-frozen striatum and cDNA will be generated by reverse transcription. Primers for Nrf2, NDUFA6, TFAM and housekeeping β-</a:t>
            </a:r>
            <a:r>
              <a:rPr lang="en-US" dirty="0" err="1" smtClean="0"/>
              <a:t>actin</a:t>
            </a:r>
            <a:r>
              <a:rPr lang="en-US" dirty="0" smtClean="0"/>
              <a:t> to perform Real-time PCR.</a:t>
            </a:r>
          </a:p>
          <a:p>
            <a:pPr algn="l" rtl="0"/>
            <a:r>
              <a:rPr lang="en-US" dirty="0" smtClean="0"/>
              <a:t>To evaluate the </a:t>
            </a:r>
            <a:r>
              <a:rPr lang="en-US" dirty="0" err="1" smtClean="0"/>
              <a:t>possiple</a:t>
            </a:r>
            <a:r>
              <a:rPr lang="en-US" dirty="0" smtClean="0"/>
              <a:t> role of NFR2-ARE signaling pathway as possible mechanism for exercise induced effects in rotenone PD rats, brain.</a:t>
            </a:r>
            <a:endParaRPr lang="ar-EG"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With all my respect                                              </a:t>
            </a:r>
            <a:endParaRPr lang="ar-EG" dirty="0"/>
          </a:p>
        </p:txBody>
      </p:sp>
      <p:sp>
        <p:nvSpPr>
          <p:cNvPr id="4" name="Title 3"/>
          <p:cNvSpPr>
            <a:spLocks noGrp="1"/>
          </p:cNvSpPr>
          <p:nvPr>
            <p:ph type="title"/>
          </p:nvPr>
        </p:nvSpPr>
        <p:spPr/>
        <p:txBody>
          <a:bodyPr/>
          <a:lstStyle/>
          <a:p>
            <a:r>
              <a:rPr lang="en-US" dirty="0" smtClean="0"/>
              <a:t>Thank you                       </a:t>
            </a:r>
            <a:endParaRPr lang="ar-E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The Basal Ganglia connections </a:t>
            </a:r>
            <a:r>
              <a:rPr lang="en-US" b="1" dirty="0" smtClean="0"/>
              <a:t>(Interconnections)</a:t>
            </a:r>
            <a:endParaRPr lang="ar-EG" dirty="0"/>
          </a:p>
        </p:txBody>
      </p:sp>
      <p:sp>
        <p:nvSpPr>
          <p:cNvPr id="3" name="Content Placeholder 2"/>
          <p:cNvSpPr>
            <a:spLocks noGrp="1"/>
          </p:cNvSpPr>
          <p:nvPr>
            <p:ph sz="quarter" idx="1"/>
          </p:nvPr>
        </p:nvSpPr>
        <p:spPr/>
        <p:txBody>
          <a:bodyPr>
            <a:normAutofit/>
          </a:bodyPr>
          <a:lstStyle/>
          <a:p>
            <a:pPr marL="514350" indent="-514350" algn="l" rtl="0">
              <a:buFont typeface="+mj-lt"/>
              <a:buAutoNum type="arabicPeriod"/>
            </a:pPr>
            <a:r>
              <a:rPr lang="en-US" b="1" u="sng" dirty="0" smtClean="0"/>
              <a:t>Nigrostriatal  projection</a:t>
            </a:r>
            <a:r>
              <a:rPr lang="en-US" dirty="0" smtClean="0"/>
              <a:t> </a:t>
            </a:r>
            <a:r>
              <a:rPr lang="en-US" b="1" dirty="0" smtClean="0"/>
              <a:t>(dopaminergic) </a:t>
            </a:r>
            <a:r>
              <a:rPr lang="en-US" dirty="0" smtClean="0"/>
              <a:t>from </a:t>
            </a:r>
            <a:r>
              <a:rPr lang="en-US" u="sng" dirty="0" smtClean="0"/>
              <a:t>SNPC </a:t>
            </a:r>
            <a:r>
              <a:rPr lang="en-US" dirty="0" smtClean="0"/>
              <a:t>to the </a:t>
            </a:r>
            <a:r>
              <a:rPr lang="en-US" u="sng" dirty="0" smtClean="0"/>
              <a:t>striatum</a:t>
            </a:r>
          </a:p>
          <a:p>
            <a:pPr marL="514350" indent="-514350" algn="l" rtl="0">
              <a:buFont typeface="+mj-lt"/>
              <a:buAutoNum type="arabicPeriod"/>
            </a:pPr>
            <a:r>
              <a:rPr lang="en-US" b="1" dirty="0" err="1" smtClean="0"/>
              <a:t>GABAergic</a:t>
            </a:r>
            <a:r>
              <a:rPr lang="en-US" b="1" dirty="0" smtClean="0"/>
              <a:t> </a:t>
            </a:r>
            <a:r>
              <a:rPr lang="en-US" dirty="0" smtClean="0"/>
              <a:t> projection from </a:t>
            </a:r>
            <a:r>
              <a:rPr lang="en-US" u="sng" dirty="0" smtClean="0"/>
              <a:t>striatum</a:t>
            </a:r>
            <a:r>
              <a:rPr lang="en-US" dirty="0" smtClean="0"/>
              <a:t> to </a:t>
            </a:r>
            <a:r>
              <a:rPr lang="en-US" u="sng" dirty="0" smtClean="0"/>
              <a:t>SNPR.</a:t>
            </a:r>
          </a:p>
          <a:p>
            <a:pPr marL="514350" indent="-514350" algn="l" rtl="0">
              <a:buFont typeface="+mj-lt"/>
              <a:buAutoNum type="arabicPeriod"/>
            </a:pPr>
            <a:r>
              <a:rPr lang="en-US" dirty="0" smtClean="0"/>
              <a:t>Inhibitory projections from</a:t>
            </a:r>
            <a:r>
              <a:rPr lang="en-US" u="sng" dirty="0" smtClean="0"/>
              <a:t> striatum </a:t>
            </a:r>
            <a:r>
              <a:rPr lang="en-US" dirty="0" smtClean="0"/>
              <a:t>to </a:t>
            </a:r>
            <a:r>
              <a:rPr lang="en-US" u="sng" dirty="0" err="1" smtClean="0"/>
              <a:t>Gpi</a:t>
            </a:r>
            <a:r>
              <a:rPr lang="en-US" u="sng" dirty="0" smtClean="0"/>
              <a:t> &amp;</a:t>
            </a:r>
            <a:r>
              <a:rPr lang="en-US" u="sng" dirty="0" err="1" smtClean="0"/>
              <a:t>GPe</a:t>
            </a:r>
            <a:r>
              <a:rPr lang="en-US" u="sng" dirty="0" smtClean="0"/>
              <a:t>.</a:t>
            </a:r>
          </a:p>
          <a:p>
            <a:pPr marL="514350" indent="-514350" algn="l" rtl="0">
              <a:buFont typeface="+mj-lt"/>
              <a:buAutoNum type="arabicPeriod"/>
            </a:pPr>
            <a:r>
              <a:rPr lang="en-US" u="sng" dirty="0" err="1" smtClean="0"/>
              <a:t>Gpe</a:t>
            </a:r>
            <a:r>
              <a:rPr lang="en-US" u="sng" dirty="0" smtClean="0"/>
              <a:t> </a:t>
            </a:r>
            <a:r>
              <a:rPr lang="en-US" dirty="0" smtClean="0"/>
              <a:t> send</a:t>
            </a:r>
            <a:r>
              <a:rPr lang="en-US" dirty="0" smtClean="0">
                <a:sym typeface="Wingdings" pitchFamily="2" charset="2"/>
              </a:rPr>
              <a:t> inhibitory projection to </a:t>
            </a:r>
            <a:r>
              <a:rPr lang="en-US" u="sng" dirty="0" err="1" smtClean="0">
                <a:sym typeface="Wingdings" pitchFamily="2" charset="2"/>
              </a:rPr>
              <a:t>subthalamic</a:t>
            </a:r>
            <a:r>
              <a:rPr lang="en-US" u="sng" dirty="0" smtClean="0">
                <a:sym typeface="Wingdings" pitchFamily="2" charset="2"/>
              </a:rPr>
              <a:t> nuclei </a:t>
            </a:r>
            <a:r>
              <a:rPr lang="en-US" dirty="0" smtClean="0">
                <a:sym typeface="Wingdings" pitchFamily="2" charset="2"/>
              </a:rPr>
              <a:t>in turn send</a:t>
            </a:r>
            <a:r>
              <a:rPr lang="en-US" u="sng" dirty="0" smtClean="0">
                <a:sym typeface="Wingdings" pitchFamily="2" charset="2"/>
              </a:rPr>
              <a:t>  </a:t>
            </a:r>
            <a:r>
              <a:rPr lang="en-US" dirty="0" err="1" smtClean="0">
                <a:sym typeface="Wingdings" pitchFamily="2" charset="2"/>
              </a:rPr>
              <a:t>exitatory</a:t>
            </a:r>
            <a:r>
              <a:rPr lang="en-US" dirty="0" smtClean="0">
                <a:sym typeface="Wingdings" pitchFamily="2" charset="2"/>
              </a:rPr>
              <a:t> projections </a:t>
            </a:r>
            <a:r>
              <a:rPr lang="en-US" b="1" dirty="0" smtClean="0">
                <a:sym typeface="Wingdings" pitchFamily="2" charset="2"/>
              </a:rPr>
              <a:t>(Glutamate) </a:t>
            </a:r>
            <a:r>
              <a:rPr lang="en-US" dirty="0" smtClean="0">
                <a:sym typeface="Wingdings" pitchFamily="2" charset="2"/>
              </a:rPr>
              <a:t>to </a:t>
            </a:r>
            <a:r>
              <a:rPr lang="en-US" u="sng" dirty="0" err="1" smtClean="0">
                <a:sym typeface="Wingdings" pitchFamily="2" charset="2"/>
              </a:rPr>
              <a:t>Gpe</a:t>
            </a:r>
            <a:r>
              <a:rPr lang="en-US" u="sng" dirty="0" smtClean="0">
                <a:sym typeface="Wingdings" pitchFamily="2" charset="2"/>
              </a:rPr>
              <a:t> &amp;</a:t>
            </a:r>
            <a:r>
              <a:rPr lang="en-US" u="sng" dirty="0" err="1" smtClean="0">
                <a:sym typeface="Wingdings" pitchFamily="2" charset="2"/>
              </a:rPr>
              <a:t>Gpi</a:t>
            </a:r>
            <a:r>
              <a:rPr lang="en-US" u="sng" smtClean="0">
                <a:sym typeface="Wingdings" pitchFamily="2" charset="2"/>
              </a:rPr>
              <a:t>.</a:t>
            </a:r>
            <a:endParaRPr lang="ar-EG"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14630</TotalTime>
  <Words>6085</Words>
  <Application>Microsoft Office PowerPoint</Application>
  <PresentationFormat>On-screen Show (4:3)</PresentationFormat>
  <Paragraphs>309</Paragraphs>
  <Slides>83</Slides>
  <Notes>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Median</vt:lpstr>
      <vt:lpstr>The neuroprotective effects of exercise on rotenone-treated rat model of Parkinson's disease  </vt:lpstr>
      <vt:lpstr>Organization of basal ganglia</vt:lpstr>
      <vt:lpstr>The Basal Ganglia</vt:lpstr>
      <vt:lpstr>Slide 4</vt:lpstr>
      <vt:lpstr>Organization of basal ganglia</vt:lpstr>
      <vt:lpstr>Organization of basal ganglia</vt:lpstr>
      <vt:lpstr>The Basal Ganglia connections  (Input)</vt:lpstr>
      <vt:lpstr>The Basal Ganglia connections (Output)</vt:lpstr>
      <vt:lpstr>The Basal Ganglia connections (Interconnections)</vt:lpstr>
      <vt:lpstr>Brain stem connections of basal ganglia</vt:lpstr>
      <vt:lpstr>Basal Ganglia connections</vt:lpstr>
      <vt:lpstr>Basal Ganglia Pathways</vt:lpstr>
      <vt:lpstr>Basal Ganglia pathways</vt:lpstr>
      <vt:lpstr>Basal Ganglia pathways</vt:lpstr>
      <vt:lpstr>Basal Ganglia function</vt:lpstr>
      <vt:lpstr>Basal Ganglia Diseases</vt:lpstr>
      <vt:lpstr>Basal Ganglia diseases</vt:lpstr>
      <vt:lpstr>Parkinson disease(PD)</vt:lpstr>
      <vt:lpstr>Slide 19</vt:lpstr>
      <vt:lpstr>Etiology of PD</vt:lpstr>
      <vt:lpstr>Features of PD</vt:lpstr>
      <vt:lpstr>Manifestation of PD</vt:lpstr>
      <vt:lpstr>2- Akinesia or dyskinesia(lack of movement)and bradykinesia</vt:lpstr>
      <vt:lpstr>3- Static Tremors</vt:lpstr>
      <vt:lpstr>Pathogenesis of PD</vt:lpstr>
      <vt:lpstr>Slide 26</vt:lpstr>
      <vt:lpstr>Slide 27</vt:lpstr>
      <vt:lpstr>Slide 28</vt:lpstr>
      <vt:lpstr>Treatment of PD</vt:lpstr>
      <vt:lpstr>Slide 30</vt:lpstr>
      <vt:lpstr>Slide 31</vt:lpstr>
      <vt:lpstr>Surgical treatment of PD</vt:lpstr>
      <vt:lpstr>Animal models of PD</vt:lpstr>
      <vt:lpstr>6-OHDA RAT MODEL</vt:lpstr>
      <vt:lpstr>MPTP MOUSE MODEL</vt:lpstr>
      <vt:lpstr>THE ROTENONE MODEL</vt:lpstr>
      <vt:lpstr>Slide 37</vt:lpstr>
      <vt:lpstr>Slide 38</vt:lpstr>
      <vt:lpstr>MPTP PRIMATE MODEL</vt:lpstr>
      <vt:lpstr>IN VITRO MODELS</vt:lpstr>
      <vt:lpstr>Exercise and PD</vt:lpstr>
      <vt:lpstr>Slide 42</vt:lpstr>
      <vt:lpstr>Slide 43</vt:lpstr>
      <vt:lpstr>Putative Mechanisms Underlying the Relationship of Physical Activity and Cognitive Function </vt:lpstr>
      <vt:lpstr>Cardiovascular Effects </vt:lpstr>
      <vt:lpstr>Slide 46</vt:lpstr>
      <vt:lpstr>Slide 47</vt:lpstr>
      <vt:lpstr>Immunological Effects </vt:lpstr>
      <vt:lpstr>Slide 49</vt:lpstr>
      <vt:lpstr>TROPHIC FACTOR SIGNALING  Neurotrophins </vt:lpstr>
      <vt:lpstr>Slide 51</vt:lpstr>
      <vt:lpstr>Brain Derived Neurotrophic factor BDNF</vt:lpstr>
      <vt:lpstr>Slide 53</vt:lpstr>
      <vt:lpstr>BDNF, physical activity, and cognition</vt:lpstr>
      <vt:lpstr>Insulin-like growth factor</vt:lpstr>
      <vt:lpstr>Peroxisome proliferator-activated receptor-gamma coactivator protein-1α (PGC-1α)</vt:lpstr>
      <vt:lpstr>Fibronectin type III domain containing 5(FDNC5)</vt:lpstr>
      <vt:lpstr>Slide 58</vt:lpstr>
      <vt:lpstr>Neuroendocrine theory</vt:lpstr>
      <vt:lpstr>NRF2</vt:lpstr>
      <vt:lpstr>NRf2- ARE signaling Pathway</vt:lpstr>
      <vt:lpstr>The NRF2 system and CNS disease</vt:lpstr>
      <vt:lpstr>NFR2 &amp; exercise</vt:lpstr>
      <vt:lpstr>Effects of exercise on NFR2 pathway</vt:lpstr>
      <vt:lpstr>The neuroprotective effects of exercise on rotenone-treated rat model of Parkinson's disease  </vt:lpstr>
      <vt:lpstr>Animals </vt:lpstr>
      <vt:lpstr>Methods</vt:lpstr>
      <vt:lpstr>Exercise protocol</vt:lpstr>
      <vt:lpstr>Assessment of rotenone rat model of PD</vt:lpstr>
      <vt:lpstr>Open-field test </vt:lpstr>
      <vt:lpstr>Open-field test </vt:lpstr>
      <vt:lpstr>Open-field test </vt:lpstr>
      <vt:lpstr>Object recognition test (ORT)</vt:lpstr>
      <vt:lpstr>Slide 74</vt:lpstr>
      <vt:lpstr>Object recognition test (ORT)</vt:lpstr>
      <vt:lpstr>Foot print test </vt:lpstr>
      <vt:lpstr>Foot print test</vt:lpstr>
      <vt:lpstr>Rotarod test</vt:lpstr>
      <vt:lpstr>Rotarod test</vt:lpstr>
      <vt:lpstr>Forced swim test (FST)  </vt:lpstr>
      <vt:lpstr>Forced swim test (FST</vt:lpstr>
      <vt:lpstr>Quantitative Reverse Transcription-PCR (RT-qPCR)   </vt:lpstr>
      <vt:lpstr>Thank you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neuroprotective effects of treadmill exercise on rotenone-treated rat model of Parkinson's disease  </dc:title>
  <dc:creator>dina</dc:creator>
  <cp:lastModifiedBy>dina</cp:lastModifiedBy>
  <cp:revision>47</cp:revision>
  <dcterms:created xsi:type="dcterms:W3CDTF">2017-04-07T22:36:36Z</dcterms:created>
  <dcterms:modified xsi:type="dcterms:W3CDTF">2017-04-30T00:58:19Z</dcterms:modified>
</cp:coreProperties>
</file>